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456" r:id="rId2"/>
    <p:sldId id="439" r:id="rId3"/>
    <p:sldId id="441" r:id="rId4"/>
    <p:sldId id="496" r:id="rId5"/>
    <p:sldId id="440" r:id="rId6"/>
    <p:sldId id="445" r:id="rId7"/>
    <p:sldId id="391" r:id="rId8"/>
    <p:sldId id="453" r:id="rId9"/>
    <p:sldId id="454" r:id="rId10"/>
    <p:sldId id="449" r:id="rId11"/>
    <p:sldId id="497" r:id="rId12"/>
    <p:sldId id="451" r:id="rId13"/>
    <p:sldId id="455" r:id="rId14"/>
    <p:sldId id="457" r:id="rId15"/>
    <p:sldId id="396" r:id="rId16"/>
    <p:sldId id="498" r:id="rId17"/>
    <p:sldId id="499" r:id="rId18"/>
    <p:sldId id="500" r:id="rId19"/>
    <p:sldId id="50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EFF60-DCD2-42D0-99E7-49B692E7FD9F}" type="doc">
      <dgm:prSet loTypeId="urn:microsoft.com/office/officeart/2005/8/layout/pyramid1" loCatId="pyramid" qsTypeId="urn:microsoft.com/office/officeart/2005/8/quickstyle/simple1" qsCatId="simple" csTypeId="urn:microsoft.com/office/officeart/2005/8/colors/accent1_2" csCatId="accent1" phldr="1"/>
      <dgm:spPr/>
    </dgm:pt>
    <dgm:pt modelId="{AEA537F0-364A-4C72-835D-85016627D76F}">
      <dgm:prSet phldrT="[Tekst]" custT="1"/>
      <dgm:spPr/>
      <dgm:t>
        <a:bodyPr/>
        <a:lstStyle/>
        <a:p>
          <a:r>
            <a:rPr lang="nl-NL" sz="3600" dirty="0">
              <a:solidFill>
                <a:srgbClr val="FFFF00"/>
              </a:solidFill>
              <a:highlight>
                <a:srgbClr val="800000"/>
              </a:highlight>
            </a:rPr>
            <a:t>Elite</a:t>
          </a:r>
        </a:p>
      </dgm:t>
    </dgm:pt>
    <dgm:pt modelId="{EA6342DC-9A3C-41D1-95D1-40F481084084}" type="parTrans" cxnId="{13CBE2EA-70AB-4BAF-9DC3-F1E7CF44BBB8}">
      <dgm:prSet/>
      <dgm:spPr/>
      <dgm:t>
        <a:bodyPr/>
        <a:lstStyle/>
        <a:p>
          <a:endParaRPr lang="nl-NL"/>
        </a:p>
      </dgm:t>
    </dgm:pt>
    <dgm:pt modelId="{43711A3A-89E4-46AB-B256-24DAA166541D}" type="sibTrans" cxnId="{13CBE2EA-70AB-4BAF-9DC3-F1E7CF44BBB8}">
      <dgm:prSet/>
      <dgm:spPr/>
      <dgm:t>
        <a:bodyPr/>
        <a:lstStyle/>
        <a:p>
          <a:endParaRPr lang="nl-NL"/>
        </a:p>
      </dgm:t>
    </dgm:pt>
    <dgm:pt modelId="{09D589C9-3F65-47E5-9D16-2DBE48BD8123}">
      <dgm:prSet phldrT="[Tekst]" custT="1"/>
      <dgm:spPr/>
      <dgm:t>
        <a:bodyPr/>
        <a:lstStyle/>
        <a:p>
          <a:r>
            <a:rPr lang="nl-NL" sz="3200" dirty="0">
              <a:solidFill>
                <a:srgbClr val="FFFF00"/>
              </a:solidFill>
              <a:highlight>
                <a:srgbClr val="800000"/>
              </a:highlight>
            </a:rPr>
            <a:t>Proletariërs</a:t>
          </a:r>
        </a:p>
      </dgm:t>
    </dgm:pt>
    <dgm:pt modelId="{6A4E6256-5505-4A87-A7D9-F234FF4C338F}" type="parTrans" cxnId="{78E4C054-547F-41C5-9115-FFCD6E1F9399}">
      <dgm:prSet/>
      <dgm:spPr/>
      <dgm:t>
        <a:bodyPr/>
        <a:lstStyle/>
        <a:p>
          <a:endParaRPr lang="nl-NL"/>
        </a:p>
      </dgm:t>
    </dgm:pt>
    <dgm:pt modelId="{BF8BD7DC-292D-4025-AC78-A0E03E9A38DA}" type="sibTrans" cxnId="{78E4C054-547F-41C5-9115-FFCD6E1F9399}">
      <dgm:prSet/>
      <dgm:spPr/>
      <dgm:t>
        <a:bodyPr/>
        <a:lstStyle/>
        <a:p>
          <a:endParaRPr lang="nl-NL"/>
        </a:p>
      </dgm:t>
    </dgm:pt>
    <dgm:pt modelId="{2D73105A-3B5C-4716-B42B-770B3AC6E1F9}">
      <dgm:prSet phldrT="[Tekst]" custT="1"/>
      <dgm:spPr/>
      <dgm:t>
        <a:bodyPr/>
        <a:lstStyle/>
        <a:p>
          <a:r>
            <a:rPr lang="nl-NL" sz="4000" dirty="0">
              <a:highlight>
                <a:srgbClr val="800000"/>
              </a:highlight>
            </a:rPr>
            <a:t>Slaven</a:t>
          </a:r>
        </a:p>
      </dgm:t>
    </dgm:pt>
    <dgm:pt modelId="{724B2CCD-9EAC-444F-8DF8-A9207AE1FB71}" type="parTrans" cxnId="{5F56AF74-A405-4965-91A1-9F2543119F90}">
      <dgm:prSet/>
      <dgm:spPr/>
      <dgm:t>
        <a:bodyPr/>
        <a:lstStyle/>
        <a:p>
          <a:endParaRPr lang="nl-NL"/>
        </a:p>
      </dgm:t>
    </dgm:pt>
    <dgm:pt modelId="{2696B918-5A43-46E5-965F-F37FD1D4C1C8}" type="sibTrans" cxnId="{5F56AF74-A405-4965-91A1-9F2543119F90}">
      <dgm:prSet/>
      <dgm:spPr/>
      <dgm:t>
        <a:bodyPr/>
        <a:lstStyle/>
        <a:p>
          <a:endParaRPr lang="nl-NL"/>
        </a:p>
      </dgm:t>
    </dgm:pt>
    <dgm:pt modelId="{463276BD-2F4F-4F89-AAE4-235028FA9137}">
      <dgm:prSet phldrT="[Tekst]" custT="1"/>
      <dgm:spPr/>
      <dgm:t>
        <a:bodyPr/>
        <a:lstStyle/>
        <a:p>
          <a:endParaRPr lang="nl-NL" sz="2400" dirty="0">
            <a:highlight>
              <a:srgbClr val="800000"/>
            </a:highlight>
          </a:endParaRPr>
        </a:p>
      </dgm:t>
    </dgm:pt>
    <dgm:pt modelId="{C43C1C4F-5EA8-41AD-BFC2-EC7BC9F256C4}" type="sibTrans" cxnId="{E379AE79-9DDA-4D1D-87A4-6E737148D4E1}">
      <dgm:prSet/>
      <dgm:spPr/>
      <dgm:t>
        <a:bodyPr/>
        <a:lstStyle/>
        <a:p>
          <a:endParaRPr lang="nl-NL"/>
        </a:p>
      </dgm:t>
    </dgm:pt>
    <dgm:pt modelId="{2DE1AE22-49FD-4B11-9939-0B3D4DEAC870}" type="parTrans" cxnId="{E379AE79-9DDA-4D1D-87A4-6E737148D4E1}">
      <dgm:prSet/>
      <dgm:spPr/>
      <dgm:t>
        <a:bodyPr/>
        <a:lstStyle/>
        <a:p>
          <a:endParaRPr lang="nl-NL"/>
        </a:p>
      </dgm:t>
    </dgm:pt>
    <dgm:pt modelId="{48AFCA04-FB42-464E-80B2-48FCE02B54FF}" type="pres">
      <dgm:prSet presAssocID="{44DEFF60-DCD2-42D0-99E7-49B692E7FD9F}" presName="Name0" presStyleCnt="0">
        <dgm:presLayoutVars>
          <dgm:dir/>
          <dgm:animLvl val="lvl"/>
          <dgm:resizeHandles val="exact"/>
        </dgm:presLayoutVars>
      </dgm:prSet>
      <dgm:spPr/>
    </dgm:pt>
    <dgm:pt modelId="{81DC8103-ADB0-439D-AF1A-7BEE19FE802F}" type="pres">
      <dgm:prSet presAssocID="{AEA537F0-364A-4C72-835D-85016627D76F}" presName="Name8" presStyleCnt="0"/>
      <dgm:spPr/>
    </dgm:pt>
    <dgm:pt modelId="{534E2F92-3824-49E9-B98E-0E7D6186DC63}" type="pres">
      <dgm:prSet presAssocID="{AEA537F0-364A-4C72-835D-85016627D76F}" presName="level" presStyleLbl="node1" presStyleIdx="0" presStyleCnt="4">
        <dgm:presLayoutVars>
          <dgm:chMax val="1"/>
          <dgm:bulletEnabled val="1"/>
        </dgm:presLayoutVars>
      </dgm:prSet>
      <dgm:spPr/>
    </dgm:pt>
    <dgm:pt modelId="{C3C5AF14-8FED-4FF3-914C-52D8798CCA07}" type="pres">
      <dgm:prSet presAssocID="{AEA537F0-364A-4C72-835D-85016627D76F}" presName="levelTx" presStyleLbl="revTx" presStyleIdx="0" presStyleCnt="0">
        <dgm:presLayoutVars>
          <dgm:chMax val="1"/>
          <dgm:bulletEnabled val="1"/>
        </dgm:presLayoutVars>
      </dgm:prSet>
      <dgm:spPr/>
    </dgm:pt>
    <dgm:pt modelId="{C592DE5B-1684-495D-B210-6ADF4B865A51}" type="pres">
      <dgm:prSet presAssocID="{463276BD-2F4F-4F89-AAE4-235028FA9137}" presName="Name8" presStyleCnt="0"/>
      <dgm:spPr/>
    </dgm:pt>
    <dgm:pt modelId="{CE7B8E5E-E776-4308-9C29-0CC91D99E8F7}" type="pres">
      <dgm:prSet presAssocID="{463276BD-2F4F-4F89-AAE4-235028FA9137}" presName="level" presStyleLbl="node1" presStyleIdx="1" presStyleCnt="4">
        <dgm:presLayoutVars>
          <dgm:chMax val="1"/>
          <dgm:bulletEnabled val="1"/>
        </dgm:presLayoutVars>
      </dgm:prSet>
      <dgm:spPr/>
    </dgm:pt>
    <dgm:pt modelId="{8AA58B9C-A0C7-4F90-B429-2E57E5ADB202}" type="pres">
      <dgm:prSet presAssocID="{463276BD-2F4F-4F89-AAE4-235028FA9137}" presName="levelTx" presStyleLbl="revTx" presStyleIdx="0" presStyleCnt="0">
        <dgm:presLayoutVars>
          <dgm:chMax val="1"/>
          <dgm:bulletEnabled val="1"/>
        </dgm:presLayoutVars>
      </dgm:prSet>
      <dgm:spPr/>
    </dgm:pt>
    <dgm:pt modelId="{F5B35623-67D0-4D59-BB10-BABB4AC8D0A8}" type="pres">
      <dgm:prSet presAssocID="{09D589C9-3F65-47E5-9D16-2DBE48BD8123}" presName="Name8" presStyleCnt="0"/>
      <dgm:spPr/>
    </dgm:pt>
    <dgm:pt modelId="{3B9E054E-31CC-4BAD-AE0C-E5521D97D6E9}" type="pres">
      <dgm:prSet presAssocID="{09D589C9-3F65-47E5-9D16-2DBE48BD8123}" presName="level" presStyleLbl="node1" presStyleIdx="2" presStyleCnt="4">
        <dgm:presLayoutVars>
          <dgm:chMax val="1"/>
          <dgm:bulletEnabled val="1"/>
        </dgm:presLayoutVars>
      </dgm:prSet>
      <dgm:spPr/>
    </dgm:pt>
    <dgm:pt modelId="{59E61822-5B52-41B4-9DD6-7BCC8111DFF6}" type="pres">
      <dgm:prSet presAssocID="{09D589C9-3F65-47E5-9D16-2DBE48BD8123}" presName="levelTx" presStyleLbl="revTx" presStyleIdx="0" presStyleCnt="0">
        <dgm:presLayoutVars>
          <dgm:chMax val="1"/>
          <dgm:bulletEnabled val="1"/>
        </dgm:presLayoutVars>
      </dgm:prSet>
      <dgm:spPr/>
    </dgm:pt>
    <dgm:pt modelId="{90FBE36C-D985-4E73-A416-B5F0BFFF9952}" type="pres">
      <dgm:prSet presAssocID="{2D73105A-3B5C-4716-B42B-770B3AC6E1F9}" presName="Name8" presStyleCnt="0"/>
      <dgm:spPr/>
    </dgm:pt>
    <dgm:pt modelId="{5F3B282B-4A76-4D79-92F8-24BACB577996}" type="pres">
      <dgm:prSet presAssocID="{2D73105A-3B5C-4716-B42B-770B3AC6E1F9}" presName="level" presStyleLbl="node1" presStyleIdx="3" presStyleCnt="4">
        <dgm:presLayoutVars>
          <dgm:chMax val="1"/>
          <dgm:bulletEnabled val="1"/>
        </dgm:presLayoutVars>
      </dgm:prSet>
      <dgm:spPr/>
    </dgm:pt>
    <dgm:pt modelId="{900E8809-84B9-4453-B671-D4129067B1FA}" type="pres">
      <dgm:prSet presAssocID="{2D73105A-3B5C-4716-B42B-770B3AC6E1F9}" presName="levelTx" presStyleLbl="revTx" presStyleIdx="0" presStyleCnt="0">
        <dgm:presLayoutVars>
          <dgm:chMax val="1"/>
          <dgm:bulletEnabled val="1"/>
        </dgm:presLayoutVars>
      </dgm:prSet>
      <dgm:spPr/>
    </dgm:pt>
  </dgm:ptLst>
  <dgm:cxnLst>
    <dgm:cxn modelId="{6889CD0D-7810-4D07-A0B2-50BD041892CB}" type="presOf" srcId="{09D589C9-3F65-47E5-9D16-2DBE48BD8123}" destId="{3B9E054E-31CC-4BAD-AE0C-E5521D97D6E9}" srcOrd="0" destOrd="0" presId="urn:microsoft.com/office/officeart/2005/8/layout/pyramid1"/>
    <dgm:cxn modelId="{F4748A42-40B3-492F-8EA1-4CABCE02E112}" type="presOf" srcId="{AEA537F0-364A-4C72-835D-85016627D76F}" destId="{534E2F92-3824-49E9-B98E-0E7D6186DC63}" srcOrd="0" destOrd="0" presId="urn:microsoft.com/office/officeart/2005/8/layout/pyramid1"/>
    <dgm:cxn modelId="{54DF656C-CC6B-4D88-8508-28F56DF0B7C6}" type="presOf" srcId="{AEA537F0-364A-4C72-835D-85016627D76F}" destId="{C3C5AF14-8FED-4FF3-914C-52D8798CCA07}" srcOrd="1" destOrd="0" presId="urn:microsoft.com/office/officeart/2005/8/layout/pyramid1"/>
    <dgm:cxn modelId="{5F56AF74-A405-4965-91A1-9F2543119F90}" srcId="{44DEFF60-DCD2-42D0-99E7-49B692E7FD9F}" destId="{2D73105A-3B5C-4716-B42B-770B3AC6E1F9}" srcOrd="3" destOrd="0" parTransId="{724B2CCD-9EAC-444F-8DF8-A9207AE1FB71}" sibTransId="{2696B918-5A43-46E5-965F-F37FD1D4C1C8}"/>
    <dgm:cxn modelId="{78E4C054-547F-41C5-9115-FFCD6E1F9399}" srcId="{44DEFF60-DCD2-42D0-99E7-49B692E7FD9F}" destId="{09D589C9-3F65-47E5-9D16-2DBE48BD8123}" srcOrd="2" destOrd="0" parTransId="{6A4E6256-5505-4A87-A7D9-F234FF4C338F}" sibTransId="{BF8BD7DC-292D-4025-AC78-A0E03E9A38DA}"/>
    <dgm:cxn modelId="{E379AE79-9DDA-4D1D-87A4-6E737148D4E1}" srcId="{44DEFF60-DCD2-42D0-99E7-49B692E7FD9F}" destId="{463276BD-2F4F-4F89-AAE4-235028FA9137}" srcOrd="1" destOrd="0" parTransId="{2DE1AE22-49FD-4B11-9939-0B3D4DEAC870}" sibTransId="{C43C1C4F-5EA8-41AD-BFC2-EC7BC9F256C4}"/>
    <dgm:cxn modelId="{83457F91-02EA-42FB-AC8C-0B2C775D4895}" type="presOf" srcId="{463276BD-2F4F-4F89-AAE4-235028FA9137}" destId="{8AA58B9C-A0C7-4F90-B429-2E57E5ADB202}" srcOrd="1" destOrd="0" presId="urn:microsoft.com/office/officeart/2005/8/layout/pyramid1"/>
    <dgm:cxn modelId="{3B768DA1-8714-4ECD-9CD5-4AF17A753C61}" type="presOf" srcId="{44DEFF60-DCD2-42D0-99E7-49B692E7FD9F}" destId="{48AFCA04-FB42-464E-80B2-48FCE02B54FF}" srcOrd="0" destOrd="0" presId="urn:microsoft.com/office/officeart/2005/8/layout/pyramid1"/>
    <dgm:cxn modelId="{1BD652C8-EB1E-41BF-8995-84923C06FBE1}" type="presOf" srcId="{2D73105A-3B5C-4716-B42B-770B3AC6E1F9}" destId="{900E8809-84B9-4453-B671-D4129067B1FA}" srcOrd="1" destOrd="0" presId="urn:microsoft.com/office/officeart/2005/8/layout/pyramid1"/>
    <dgm:cxn modelId="{6F3293CB-AE8D-49DF-98C8-C9860FC4979C}" type="presOf" srcId="{09D589C9-3F65-47E5-9D16-2DBE48BD8123}" destId="{59E61822-5B52-41B4-9DD6-7BCC8111DFF6}" srcOrd="1" destOrd="0" presId="urn:microsoft.com/office/officeart/2005/8/layout/pyramid1"/>
    <dgm:cxn modelId="{C9BFBDE3-9120-4DEF-895B-1A0B583FDEAF}" type="presOf" srcId="{463276BD-2F4F-4F89-AAE4-235028FA9137}" destId="{CE7B8E5E-E776-4308-9C29-0CC91D99E8F7}" srcOrd="0" destOrd="0" presId="urn:microsoft.com/office/officeart/2005/8/layout/pyramid1"/>
    <dgm:cxn modelId="{13CBE2EA-70AB-4BAF-9DC3-F1E7CF44BBB8}" srcId="{44DEFF60-DCD2-42D0-99E7-49B692E7FD9F}" destId="{AEA537F0-364A-4C72-835D-85016627D76F}" srcOrd="0" destOrd="0" parTransId="{EA6342DC-9A3C-41D1-95D1-40F481084084}" sibTransId="{43711A3A-89E4-46AB-B256-24DAA166541D}"/>
    <dgm:cxn modelId="{56B1B0FE-BDEA-4D20-935C-1921979D94DA}" type="presOf" srcId="{2D73105A-3B5C-4716-B42B-770B3AC6E1F9}" destId="{5F3B282B-4A76-4D79-92F8-24BACB577996}" srcOrd="0" destOrd="0" presId="urn:microsoft.com/office/officeart/2005/8/layout/pyramid1"/>
    <dgm:cxn modelId="{86BF059E-E335-4244-970D-CE200AE2F64A}" type="presParOf" srcId="{48AFCA04-FB42-464E-80B2-48FCE02B54FF}" destId="{81DC8103-ADB0-439D-AF1A-7BEE19FE802F}" srcOrd="0" destOrd="0" presId="urn:microsoft.com/office/officeart/2005/8/layout/pyramid1"/>
    <dgm:cxn modelId="{735B1E16-CE78-4091-B6DE-D120A321E34F}" type="presParOf" srcId="{81DC8103-ADB0-439D-AF1A-7BEE19FE802F}" destId="{534E2F92-3824-49E9-B98E-0E7D6186DC63}" srcOrd="0" destOrd="0" presId="urn:microsoft.com/office/officeart/2005/8/layout/pyramid1"/>
    <dgm:cxn modelId="{2F077D38-3D4F-4977-B62D-2A3ED11775BD}" type="presParOf" srcId="{81DC8103-ADB0-439D-AF1A-7BEE19FE802F}" destId="{C3C5AF14-8FED-4FF3-914C-52D8798CCA07}" srcOrd="1" destOrd="0" presId="urn:microsoft.com/office/officeart/2005/8/layout/pyramid1"/>
    <dgm:cxn modelId="{3353D085-1476-4078-87B1-54A8AC78FA61}" type="presParOf" srcId="{48AFCA04-FB42-464E-80B2-48FCE02B54FF}" destId="{C592DE5B-1684-495D-B210-6ADF4B865A51}" srcOrd="1" destOrd="0" presId="urn:microsoft.com/office/officeart/2005/8/layout/pyramid1"/>
    <dgm:cxn modelId="{8812CC42-14F2-4CB9-A609-2A567B9C8E1E}" type="presParOf" srcId="{C592DE5B-1684-495D-B210-6ADF4B865A51}" destId="{CE7B8E5E-E776-4308-9C29-0CC91D99E8F7}" srcOrd="0" destOrd="0" presId="urn:microsoft.com/office/officeart/2005/8/layout/pyramid1"/>
    <dgm:cxn modelId="{4973C591-82A5-47C1-89E8-83B3D1D62A24}" type="presParOf" srcId="{C592DE5B-1684-495D-B210-6ADF4B865A51}" destId="{8AA58B9C-A0C7-4F90-B429-2E57E5ADB202}" srcOrd="1" destOrd="0" presId="urn:microsoft.com/office/officeart/2005/8/layout/pyramid1"/>
    <dgm:cxn modelId="{6461EAD6-90CB-407E-BCF0-1552215CC8F3}" type="presParOf" srcId="{48AFCA04-FB42-464E-80B2-48FCE02B54FF}" destId="{F5B35623-67D0-4D59-BB10-BABB4AC8D0A8}" srcOrd="2" destOrd="0" presId="urn:microsoft.com/office/officeart/2005/8/layout/pyramid1"/>
    <dgm:cxn modelId="{5A6FDFA7-E01D-4787-80B3-CEE80757F9E8}" type="presParOf" srcId="{F5B35623-67D0-4D59-BB10-BABB4AC8D0A8}" destId="{3B9E054E-31CC-4BAD-AE0C-E5521D97D6E9}" srcOrd="0" destOrd="0" presId="urn:microsoft.com/office/officeart/2005/8/layout/pyramid1"/>
    <dgm:cxn modelId="{82420233-3D2A-488C-882C-1FCABFD9B12F}" type="presParOf" srcId="{F5B35623-67D0-4D59-BB10-BABB4AC8D0A8}" destId="{59E61822-5B52-41B4-9DD6-7BCC8111DFF6}" srcOrd="1" destOrd="0" presId="urn:microsoft.com/office/officeart/2005/8/layout/pyramid1"/>
    <dgm:cxn modelId="{201E588A-84F0-4896-A4C7-2ACF510230B5}" type="presParOf" srcId="{48AFCA04-FB42-464E-80B2-48FCE02B54FF}" destId="{90FBE36C-D985-4E73-A416-B5F0BFFF9952}" srcOrd="3" destOrd="0" presId="urn:microsoft.com/office/officeart/2005/8/layout/pyramid1"/>
    <dgm:cxn modelId="{B6ECA9B3-7053-4908-BF84-194A95C21EBD}" type="presParOf" srcId="{90FBE36C-D985-4E73-A416-B5F0BFFF9952}" destId="{5F3B282B-4A76-4D79-92F8-24BACB577996}" srcOrd="0" destOrd="0" presId="urn:microsoft.com/office/officeart/2005/8/layout/pyramid1"/>
    <dgm:cxn modelId="{0C920051-72F9-423D-8A83-2D837B01675E}" type="presParOf" srcId="{90FBE36C-D985-4E73-A416-B5F0BFFF9952}" destId="{900E8809-84B9-4453-B671-D4129067B1F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E2F92-3824-49E9-B98E-0E7D6186DC63}">
      <dsp:nvSpPr>
        <dsp:cNvPr id="0" name=""/>
        <dsp:cNvSpPr/>
      </dsp:nvSpPr>
      <dsp:spPr>
        <a:xfrm>
          <a:off x="2383491" y="0"/>
          <a:ext cx="1588994" cy="1524000"/>
        </a:xfrm>
        <a:prstGeom prst="trapezoid">
          <a:avLst>
            <a:gd name="adj" fmla="val 5213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nl-NL" sz="3600" kern="1200" dirty="0">
              <a:solidFill>
                <a:srgbClr val="FFFF00"/>
              </a:solidFill>
              <a:highlight>
                <a:srgbClr val="800000"/>
              </a:highlight>
            </a:rPr>
            <a:t>Elite</a:t>
          </a:r>
        </a:p>
      </dsp:txBody>
      <dsp:txXfrm>
        <a:off x="2383491" y="0"/>
        <a:ext cx="1588994" cy="1524000"/>
      </dsp:txXfrm>
    </dsp:sp>
    <dsp:sp modelId="{CE7B8E5E-E776-4308-9C29-0CC91D99E8F7}">
      <dsp:nvSpPr>
        <dsp:cNvPr id="0" name=""/>
        <dsp:cNvSpPr/>
      </dsp:nvSpPr>
      <dsp:spPr>
        <a:xfrm>
          <a:off x="1588994" y="1523999"/>
          <a:ext cx="3177988" cy="1524000"/>
        </a:xfrm>
        <a:prstGeom prst="trapezoid">
          <a:avLst>
            <a:gd name="adj" fmla="val 5213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dirty="0">
            <a:highlight>
              <a:srgbClr val="800000"/>
            </a:highlight>
          </a:endParaRPr>
        </a:p>
      </dsp:txBody>
      <dsp:txXfrm>
        <a:off x="2145141" y="1523999"/>
        <a:ext cx="2065692" cy="1524000"/>
      </dsp:txXfrm>
    </dsp:sp>
    <dsp:sp modelId="{3B9E054E-31CC-4BAD-AE0C-E5521D97D6E9}">
      <dsp:nvSpPr>
        <dsp:cNvPr id="0" name=""/>
        <dsp:cNvSpPr/>
      </dsp:nvSpPr>
      <dsp:spPr>
        <a:xfrm>
          <a:off x="794496" y="3047999"/>
          <a:ext cx="4766982" cy="1524000"/>
        </a:xfrm>
        <a:prstGeom prst="trapezoid">
          <a:avLst>
            <a:gd name="adj" fmla="val 5213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l-NL" sz="3200" kern="1200" dirty="0">
              <a:solidFill>
                <a:srgbClr val="FFFF00"/>
              </a:solidFill>
              <a:highlight>
                <a:srgbClr val="800000"/>
              </a:highlight>
            </a:rPr>
            <a:t>Proletariërs</a:t>
          </a:r>
        </a:p>
      </dsp:txBody>
      <dsp:txXfrm>
        <a:off x="1628718" y="3047999"/>
        <a:ext cx="3098538" cy="1524000"/>
      </dsp:txXfrm>
    </dsp:sp>
    <dsp:sp modelId="{5F3B282B-4A76-4D79-92F8-24BACB577996}">
      <dsp:nvSpPr>
        <dsp:cNvPr id="0" name=""/>
        <dsp:cNvSpPr/>
      </dsp:nvSpPr>
      <dsp:spPr>
        <a:xfrm>
          <a:off x="0" y="4572000"/>
          <a:ext cx="6355976" cy="1524000"/>
        </a:xfrm>
        <a:prstGeom prst="trapezoid">
          <a:avLst>
            <a:gd name="adj" fmla="val 5213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l-NL" sz="4000" kern="1200" dirty="0">
              <a:highlight>
                <a:srgbClr val="800000"/>
              </a:highlight>
            </a:rPr>
            <a:t>Slaven</a:t>
          </a:r>
        </a:p>
      </dsp:txBody>
      <dsp:txXfrm>
        <a:off x="1112295" y="4572000"/>
        <a:ext cx="4131384"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7771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64811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51116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560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14646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4-12-2022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5823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4-12-2022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92765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8153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85382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4403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8F9AC2-9CEA-47CA-8208-443B285862EC}" type="datetimeFigureOut">
              <a:rPr lang="nl-NL" smtClean="0"/>
              <a:t>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72570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D8F9AC2-9CEA-47CA-8208-443B285862EC}" type="datetimeFigureOut">
              <a:rPr lang="nl-NL" smtClean="0"/>
              <a:t>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61184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913795" y="2912232"/>
            <a:ext cx="5107208"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8F9AC2-9CEA-47CA-8208-443B285862EC}" type="datetimeFigureOut">
              <a:rPr lang="nl-NL" smtClean="0"/>
              <a:t>4-12-2022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26897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D8F9AC2-9CEA-47CA-8208-443B285862EC}" type="datetimeFigureOut">
              <a:rPr lang="nl-NL" smtClean="0"/>
              <a:t>4-12-2022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76727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F9AC2-9CEA-47CA-8208-443B285862EC}" type="datetimeFigureOut">
              <a:rPr lang="nl-NL" smtClean="0"/>
              <a:t>4-12-2022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60732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94816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1584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8F9AC2-9CEA-47CA-8208-443B285862EC}" type="datetimeFigureOut">
              <a:rPr lang="nl-NL" smtClean="0"/>
              <a:t>4-12-2022</a:t>
            </a:fld>
            <a:endParaRPr lang="nl-N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4FB2019-DC2B-4018-9F62-B1A17962870B}" type="slidenum">
              <a:rPr lang="nl-NL" smtClean="0"/>
              <a:t>‹nr.›</a:t>
            </a:fld>
            <a:endParaRPr lang="nl-NL"/>
          </a:p>
        </p:txBody>
      </p:sp>
    </p:spTree>
    <p:extLst>
      <p:ext uri="{BB962C8B-B14F-4D97-AF65-F5344CB8AC3E}">
        <p14:creationId xmlns:p14="http://schemas.microsoft.com/office/powerpoint/2010/main" val="23214067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era, in &amp;#39;The Barbarians&amp;#39; spreken de Romeinen Latijn | Trouw">
            <a:extLst>
              <a:ext uri="{FF2B5EF4-FFF2-40B4-BE49-F238E27FC236}">
                <a16:creationId xmlns:a16="http://schemas.microsoft.com/office/drawing/2014/main" id="{3DFDDF9F-1128-4FC5-845C-43A0B8D03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0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C43131F-FA25-49AE-90B0-6B7B5492A715}"/>
              </a:ext>
            </a:extLst>
          </p:cNvPr>
          <p:cNvSpPr>
            <a:spLocks noGrp="1"/>
          </p:cNvSpPr>
          <p:nvPr>
            <p:ph type="ctrTitle"/>
          </p:nvPr>
        </p:nvSpPr>
        <p:spPr>
          <a:xfrm>
            <a:off x="1719094" y="3166750"/>
            <a:ext cx="9001462" cy="2387600"/>
          </a:xfrm>
        </p:spPr>
        <p:txBody>
          <a:bodyPr>
            <a:noAutofit/>
          </a:bodyPr>
          <a:lstStyle/>
          <a:p>
            <a:r>
              <a:rPr lang="nl-NL" sz="6000" dirty="0">
                <a:highlight>
                  <a:srgbClr val="800000"/>
                </a:highlight>
              </a:rPr>
              <a:t>Hoofdstuk 3</a:t>
            </a:r>
            <a:br>
              <a:rPr lang="nl-NL" sz="6000" dirty="0">
                <a:highlight>
                  <a:srgbClr val="800000"/>
                </a:highlight>
              </a:rPr>
            </a:br>
            <a:r>
              <a:rPr lang="nl-NL" sz="6000" dirty="0">
                <a:highlight>
                  <a:srgbClr val="800000"/>
                </a:highlight>
              </a:rPr>
              <a:t>De romeinen</a:t>
            </a:r>
            <a:br>
              <a:rPr lang="nl-NL" dirty="0">
                <a:highlight>
                  <a:srgbClr val="800000"/>
                </a:highlight>
              </a:rPr>
            </a:br>
            <a:br>
              <a:rPr lang="nl-NL" dirty="0">
                <a:highlight>
                  <a:srgbClr val="800000"/>
                </a:highlight>
              </a:rPr>
            </a:br>
            <a:br>
              <a:rPr lang="nl-NL" dirty="0">
                <a:highlight>
                  <a:srgbClr val="800000"/>
                </a:highlight>
              </a:rPr>
            </a:br>
            <a:r>
              <a:rPr lang="nl-NL" sz="7200" dirty="0">
                <a:highlight>
                  <a:srgbClr val="800000"/>
                </a:highlight>
              </a:rPr>
              <a:t>Paragraaf 3.4</a:t>
            </a:r>
            <a:endParaRPr lang="nl-NL" dirty="0">
              <a:highlight>
                <a:srgbClr val="800000"/>
              </a:highlight>
            </a:endParaRPr>
          </a:p>
        </p:txBody>
      </p:sp>
    </p:spTree>
    <p:extLst>
      <p:ext uri="{BB962C8B-B14F-4D97-AF65-F5344CB8AC3E}">
        <p14:creationId xmlns:p14="http://schemas.microsoft.com/office/powerpoint/2010/main" val="338026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CE9A4-75A5-4D98-BCCB-0EC751611D97}"/>
              </a:ext>
            </a:extLst>
          </p:cNvPr>
          <p:cNvSpPr>
            <a:spLocks noGrp="1"/>
          </p:cNvSpPr>
          <p:nvPr>
            <p:ph type="title"/>
          </p:nvPr>
        </p:nvSpPr>
        <p:spPr>
          <a:xfrm>
            <a:off x="5217458" y="-104878"/>
            <a:ext cx="6974542" cy="1326321"/>
          </a:xfrm>
        </p:spPr>
        <p:txBody>
          <a:bodyPr>
            <a:normAutofit/>
          </a:bodyPr>
          <a:lstStyle/>
          <a:p>
            <a:r>
              <a:rPr lang="nl-NL" sz="3200" dirty="0">
                <a:highlight>
                  <a:srgbClr val="800000"/>
                </a:highlight>
              </a:rPr>
              <a:t>Rijke </a:t>
            </a:r>
            <a:r>
              <a:rPr lang="nl-NL" sz="3200" dirty="0" err="1">
                <a:highlight>
                  <a:srgbClr val="800000"/>
                </a:highlight>
              </a:rPr>
              <a:t>groot-grondbezitters</a:t>
            </a:r>
            <a:endParaRPr lang="nl-NL" sz="3200" dirty="0">
              <a:highlight>
                <a:srgbClr val="800000"/>
              </a:highlight>
            </a:endParaRPr>
          </a:p>
        </p:txBody>
      </p:sp>
      <p:sp>
        <p:nvSpPr>
          <p:cNvPr id="3" name="Tijdelijke aanduiding voor inhoud 2">
            <a:extLst>
              <a:ext uri="{FF2B5EF4-FFF2-40B4-BE49-F238E27FC236}">
                <a16:creationId xmlns:a16="http://schemas.microsoft.com/office/drawing/2014/main" id="{37EA324B-0A80-40FC-9A3D-928B503FB870}"/>
              </a:ext>
            </a:extLst>
          </p:cNvPr>
          <p:cNvSpPr>
            <a:spLocks noGrp="1"/>
          </p:cNvSpPr>
          <p:nvPr>
            <p:ph idx="1"/>
          </p:nvPr>
        </p:nvSpPr>
        <p:spPr>
          <a:xfrm>
            <a:off x="5756419" y="621437"/>
            <a:ext cx="6345933" cy="5917392"/>
          </a:xfrm>
        </p:spPr>
        <p:txBody>
          <a:bodyPr>
            <a:normAutofit fontScale="92500" lnSpcReduction="10000"/>
          </a:bodyPr>
          <a:lstStyle/>
          <a:p>
            <a:pPr marL="0" indent="0">
              <a:buNone/>
            </a:pPr>
            <a:endParaRPr lang="nl-NL" sz="2200" b="0" i="0" dirty="0">
              <a:effectLst/>
              <a:latin typeface="ff-tisa-web-pro"/>
            </a:endParaRPr>
          </a:p>
          <a:p>
            <a:r>
              <a:rPr lang="nl-NL" sz="2200" b="0" i="0" dirty="0">
                <a:effectLst/>
                <a:latin typeface="ff-tisa-web-pro"/>
              </a:rPr>
              <a:t>Het Romeinse Rijk was een </a:t>
            </a:r>
            <a:r>
              <a:rPr lang="nl-NL" sz="2200" b="1" i="0" dirty="0">
                <a:solidFill>
                  <a:srgbClr val="FFFF00"/>
                </a:solidFill>
                <a:effectLst/>
                <a:latin typeface="ff-tisa-web-pro"/>
              </a:rPr>
              <a:t>agrarisch-stedelijke samenleving</a:t>
            </a:r>
            <a:r>
              <a:rPr lang="nl-NL" sz="2200" b="0" i="0" dirty="0">
                <a:effectLst/>
                <a:latin typeface="ff-tisa-web-pro"/>
              </a:rPr>
              <a:t>. Het centrum van het Rijk was de stad Rome, maar de meeste mensen woonden op het platteland. De verschillen tussen de Romeinen waren groot. Rijke mensen waren vaak grootgrondbezitters. Ze hadden een huis in de stad en op het platteland een villa met veel grond. Meestal woonden ze in deze villa’s, omdat het in Rome vooral ’s zomers veel te warm, te vol en te vies was. Alleen voor politiek of voor zaken gingen ze naar de stad. Op hun landgoed verbouwden hun slaven bijvoorbeeld graan, druiven en olijven.</a:t>
            </a:r>
          </a:p>
          <a:p>
            <a:endParaRPr lang="nl-NL" b="0" i="0" dirty="0">
              <a:effectLst/>
              <a:latin typeface="ff-tisa-web-pro"/>
            </a:endParaRPr>
          </a:p>
          <a:p>
            <a:r>
              <a:rPr lang="nl-NL" sz="2600" dirty="0">
                <a:effectLst/>
                <a:highlight>
                  <a:srgbClr val="800000"/>
                </a:highlight>
                <a:latin typeface="ff-tisa-web-pro"/>
              </a:rPr>
              <a:t>Leg via de tekst uit dat de Romeinen in een </a:t>
            </a:r>
            <a:r>
              <a:rPr lang="nl-NL" sz="2600" b="1" dirty="0" err="1">
                <a:solidFill>
                  <a:srgbClr val="FFFF00"/>
                </a:solidFill>
                <a:effectLst/>
                <a:highlight>
                  <a:srgbClr val="800000"/>
                </a:highlight>
                <a:latin typeface="ff-tisa-web-pro"/>
              </a:rPr>
              <a:t>landbouwstedelijke</a:t>
            </a:r>
            <a:r>
              <a:rPr lang="nl-NL" sz="2600" b="1" dirty="0">
                <a:solidFill>
                  <a:srgbClr val="FFFF00"/>
                </a:solidFill>
                <a:effectLst/>
                <a:highlight>
                  <a:srgbClr val="800000"/>
                </a:highlight>
                <a:latin typeface="ff-tisa-web-pro"/>
              </a:rPr>
              <a:t> samenleving </a:t>
            </a:r>
            <a:r>
              <a:rPr lang="nl-NL" sz="2600" dirty="0">
                <a:effectLst/>
                <a:highlight>
                  <a:srgbClr val="800000"/>
                </a:highlight>
                <a:latin typeface="ff-tisa-web-pro"/>
              </a:rPr>
              <a:t>woonden. </a:t>
            </a:r>
            <a:endParaRPr lang="nl-NL" sz="2600" b="1" dirty="0">
              <a:highlight>
                <a:srgbClr val="800000"/>
              </a:highlight>
            </a:endParaRPr>
          </a:p>
          <a:p>
            <a:endParaRPr lang="nl-NL" b="1" dirty="0">
              <a:solidFill>
                <a:srgbClr val="FFFF00"/>
              </a:solidFill>
            </a:endParaRPr>
          </a:p>
          <a:p>
            <a:endParaRPr lang="nl-NL" b="1" dirty="0">
              <a:solidFill>
                <a:srgbClr val="FFFF00"/>
              </a:solidFill>
            </a:endParaRPr>
          </a:p>
          <a:p>
            <a:endParaRPr lang="nl-NL" dirty="0"/>
          </a:p>
        </p:txBody>
      </p:sp>
      <p:pic>
        <p:nvPicPr>
          <p:cNvPr id="1026" name="Picture 2" descr="Villa of the Mysteries, Wealthy Roman Suburban Lifestyle Outside Pompeii,  1st century AD | Ancient roman houses, Roman house, Pompeii">
            <a:extLst>
              <a:ext uri="{FF2B5EF4-FFF2-40B4-BE49-F238E27FC236}">
                <a16:creationId xmlns:a16="http://schemas.microsoft.com/office/drawing/2014/main" id="{3BCF5DA9-759B-4D36-BEED-16AA70E9F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93976" cy="4052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mpei Villa Antique - Free photo on Pixabay">
            <a:extLst>
              <a:ext uri="{FF2B5EF4-FFF2-40B4-BE49-F238E27FC236}">
                <a16:creationId xmlns:a16="http://schemas.microsoft.com/office/drawing/2014/main" id="{B21ADC24-760E-4DC2-8E3E-E767947E3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8" y="4084917"/>
            <a:ext cx="5504328" cy="27730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ijdvak 2 - hv123 - Lesmateriaal - Wikiwijs">
            <a:extLst>
              <a:ext uri="{FF2B5EF4-FFF2-40B4-BE49-F238E27FC236}">
                <a16:creationId xmlns:a16="http://schemas.microsoft.com/office/drawing/2014/main" id="{77B8CBCC-CF0B-4598-A89A-30B82EBAF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54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841EE-FAE6-4B8D-8BF2-1B22EF07BBB0}"/>
              </a:ext>
            </a:extLst>
          </p:cNvPr>
          <p:cNvSpPr>
            <a:spLocks noGrp="1"/>
          </p:cNvSpPr>
          <p:nvPr>
            <p:ph type="title"/>
          </p:nvPr>
        </p:nvSpPr>
        <p:spPr>
          <a:xfrm>
            <a:off x="2966996" y="-129761"/>
            <a:ext cx="10353761" cy="1326321"/>
          </a:xfrm>
        </p:spPr>
        <p:txBody>
          <a:bodyPr>
            <a:normAutofit/>
          </a:bodyPr>
          <a:lstStyle/>
          <a:p>
            <a:r>
              <a:rPr lang="nl-NL" sz="4000" b="0" i="0" dirty="0">
                <a:effectLst>
                  <a:outerShdw blurRad="38100" dist="38100" dir="2700000" algn="tl">
                    <a:srgbClr val="000000">
                      <a:alpha val="43137"/>
                    </a:srgbClr>
                  </a:outerShdw>
                </a:effectLst>
                <a:highlight>
                  <a:srgbClr val="800000"/>
                </a:highlight>
                <a:latin typeface="+mn-lt"/>
                <a:cs typeface="Arial" panose="020B0604020202020204" pitchFamily="34" charset="0"/>
              </a:rPr>
              <a:t>Armen en proletariërs</a:t>
            </a:r>
            <a:endParaRPr lang="nl-NL" sz="4000" dirty="0">
              <a:effectLst>
                <a:outerShdw blurRad="38100" dist="38100" dir="2700000" algn="tl">
                  <a:srgbClr val="000000">
                    <a:alpha val="43137"/>
                  </a:srgbClr>
                </a:outerShdw>
              </a:effectLst>
              <a:highlight>
                <a:srgbClr val="800000"/>
              </a:highlight>
              <a:latin typeface="+mn-lt"/>
              <a:cs typeface="Arial" panose="020B0604020202020204" pitchFamily="34" charset="0"/>
            </a:endParaRPr>
          </a:p>
        </p:txBody>
      </p:sp>
      <p:sp>
        <p:nvSpPr>
          <p:cNvPr id="3" name="Tijdelijke aanduiding voor inhoud 2">
            <a:extLst>
              <a:ext uri="{FF2B5EF4-FFF2-40B4-BE49-F238E27FC236}">
                <a16:creationId xmlns:a16="http://schemas.microsoft.com/office/drawing/2014/main" id="{6BCD0A8F-8A03-4D3F-BDB2-B9B3A45DC47A}"/>
              </a:ext>
            </a:extLst>
          </p:cNvPr>
          <p:cNvSpPr>
            <a:spLocks noGrp="1"/>
          </p:cNvSpPr>
          <p:nvPr>
            <p:ph idx="1"/>
          </p:nvPr>
        </p:nvSpPr>
        <p:spPr>
          <a:xfrm>
            <a:off x="3319591" y="869551"/>
            <a:ext cx="8720008" cy="4678994"/>
          </a:xfrm>
        </p:spPr>
        <p:txBody>
          <a:bodyPr>
            <a:normAutofit fontScale="77500" lnSpcReduction="20000"/>
          </a:bodyPr>
          <a:lstStyle/>
          <a:p>
            <a:pPr algn="l"/>
            <a:r>
              <a:rPr lang="nl-NL" sz="2600" b="0" i="0" dirty="0">
                <a:effectLst/>
                <a:latin typeface="ff-tisa-web-pro"/>
              </a:rPr>
              <a:t>Alle andere Romeinen waren arm. Sommigen waren boer geweest. Ze hadden schulden moeten maken toen hun akkers te weinig opbrachten. Er zat toen niets anders op dan hun grond te verkopen aan een grootgrondbezitter, en naar de stad te trekken. </a:t>
            </a:r>
          </a:p>
          <a:p>
            <a:pPr algn="l"/>
            <a:r>
              <a:rPr lang="nl-NL" sz="2600" b="0" i="0" dirty="0">
                <a:effectLst/>
                <a:latin typeface="ff-tisa-web-pro"/>
              </a:rPr>
              <a:t>Romeinen die werkloos waren en vrijwel niets bezaten, werden </a:t>
            </a:r>
            <a:r>
              <a:rPr lang="nl-NL" sz="2600" b="1" i="0" dirty="0">
                <a:solidFill>
                  <a:srgbClr val="FFFF00"/>
                </a:solidFill>
                <a:effectLst/>
                <a:latin typeface="ff-tisa-web-pro"/>
              </a:rPr>
              <a:t>proletariërs</a:t>
            </a:r>
            <a:r>
              <a:rPr lang="nl-NL" sz="2600" b="1" i="0" dirty="0">
                <a:effectLst/>
                <a:latin typeface="ff-tisa-web-pro"/>
              </a:rPr>
              <a:t> </a:t>
            </a:r>
            <a:r>
              <a:rPr lang="nl-NL" sz="2600" b="0" i="0" dirty="0">
                <a:effectLst/>
                <a:latin typeface="ff-tisa-web-pro"/>
              </a:rPr>
              <a:t>genoemd. Het woord ‘</a:t>
            </a:r>
            <a:r>
              <a:rPr lang="nl-NL" sz="2600" b="0" i="0" dirty="0" err="1">
                <a:effectLst/>
                <a:latin typeface="ff-tisa-web-pro"/>
              </a:rPr>
              <a:t>proles</a:t>
            </a:r>
            <a:r>
              <a:rPr lang="nl-NL" sz="2600" b="0" i="0" dirty="0">
                <a:effectLst/>
                <a:latin typeface="ff-tisa-web-pro"/>
              </a:rPr>
              <a:t>’ betekent kinderen. Deze Romeinen hadden namelijk niets anders dan hun kinderen. Rijke Romeinen, de </a:t>
            </a:r>
            <a:r>
              <a:rPr lang="nl-NL" sz="2900" b="1" i="0" dirty="0">
                <a:solidFill>
                  <a:srgbClr val="FFFF00"/>
                </a:solidFill>
                <a:effectLst/>
                <a:latin typeface="ff-tisa-web-pro"/>
              </a:rPr>
              <a:t>elite</a:t>
            </a:r>
            <a:r>
              <a:rPr lang="nl-NL" sz="2600" b="0" i="0" dirty="0">
                <a:effectLst/>
                <a:latin typeface="ff-tisa-web-pro"/>
              </a:rPr>
              <a:t>, gaven de armen soms eten, geld en zelfs onderdak. In ruil daarvoor moesten die, als dat nodig was, voor hun beschermheer vechten in straatgevechten. En bij verkiezingen moesten ze op hem stemmen.</a:t>
            </a:r>
          </a:p>
          <a:p>
            <a:pPr algn="l"/>
            <a:r>
              <a:rPr lang="nl-NL" sz="2600" b="0" i="0" dirty="0">
                <a:effectLst/>
                <a:latin typeface="ff-tisa-web-pro"/>
              </a:rPr>
              <a:t>Om te voorkomen dat de armen in opstand zouden komen, organiseerden rijke mensen spelen in het theater, zoals het Colosseum. Met ‘brood en spelen’ hielden ze de bevolking rustig.</a:t>
            </a:r>
          </a:p>
          <a:p>
            <a:endParaRPr lang="nl-NL" dirty="0"/>
          </a:p>
        </p:txBody>
      </p:sp>
      <p:pic>
        <p:nvPicPr>
          <p:cNvPr id="6" name="Afbeelding 5">
            <a:extLst>
              <a:ext uri="{FF2B5EF4-FFF2-40B4-BE49-F238E27FC236}">
                <a16:creationId xmlns:a16="http://schemas.microsoft.com/office/drawing/2014/main" id="{5127628B-28E2-45A8-A0EA-4A1FD5A38349}"/>
              </a:ext>
            </a:extLst>
          </p:cNvPr>
          <p:cNvPicPr>
            <a:picLocks noChangeAspect="1"/>
          </p:cNvPicPr>
          <p:nvPr/>
        </p:nvPicPr>
        <p:blipFill rotWithShape="1">
          <a:blip r:embed="rId2"/>
          <a:srcRect l="30000" t="15556" r="38046" b="7778"/>
          <a:stretch/>
        </p:blipFill>
        <p:spPr>
          <a:xfrm>
            <a:off x="123502" y="1066800"/>
            <a:ext cx="3167190" cy="5015144"/>
          </a:xfrm>
          <a:prstGeom prst="rect">
            <a:avLst/>
          </a:prstGeom>
        </p:spPr>
      </p:pic>
      <p:sp>
        <p:nvSpPr>
          <p:cNvPr id="8" name="Tekstvak 7">
            <a:extLst>
              <a:ext uri="{FF2B5EF4-FFF2-40B4-BE49-F238E27FC236}">
                <a16:creationId xmlns:a16="http://schemas.microsoft.com/office/drawing/2014/main" id="{E84B0198-E8D9-4CB6-821F-1707033C051E}"/>
              </a:ext>
            </a:extLst>
          </p:cNvPr>
          <p:cNvSpPr txBox="1"/>
          <p:nvPr/>
        </p:nvSpPr>
        <p:spPr>
          <a:xfrm>
            <a:off x="3319591" y="5451812"/>
            <a:ext cx="12519549" cy="2031325"/>
          </a:xfrm>
          <a:prstGeom prst="rect">
            <a:avLst/>
          </a:prstGeom>
          <a:noFill/>
        </p:spPr>
        <p:txBody>
          <a:bodyPr wrap="square" rtlCol="0">
            <a:spAutoFit/>
          </a:bodyPr>
          <a:lstStyle/>
          <a:p>
            <a:pPr marL="342900" indent="-342900">
              <a:buFont typeface="+mj-lt"/>
              <a:buAutoNum type="arabicPeriod"/>
            </a:pPr>
            <a:r>
              <a:rPr lang="nl-NL" sz="2400" dirty="0">
                <a:highlight>
                  <a:srgbClr val="800000"/>
                </a:highlight>
                <a:latin typeface="Arial" panose="020B0604020202020204" pitchFamily="34" charset="0"/>
                <a:cs typeface="Arial" panose="020B0604020202020204" pitchFamily="34" charset="0"/>
              </a:rPr>
              <a:t>Waarom kwamen er zoveel </a:t>
            </a:r>
            <a:r>
              <a:rPr lang="nl-NL" sz="2400" b="1" dirty="0">
                <a:solidFill>
                  <a:srgbClr val="FFFF00"/>
                </a:solidFill>
                <a:highlight>
                  <a:srgbClr val="800000"/>
                </a:highlight>
                <a:latin typeface="Arial" panose="020B0604020202020204" pitchFamily="34" charset="0"/>
                <a:cs typeface="Arial" panose="020B0604020202020204" pitchFamily="34" charset="0"/>
              </a:rPr>
              <a:t>proletariërs</a:t>
            </a:r>
            <a:r>
              <a:rPr lang="nl-NL" sz="2400" dirty="0">
                <a:highlight>
                  <a:srgbClr val="800000"/>
                </a:highlight>
                <a:latin typeface="Arial" panose="020B0604020202020204" pitchFamily="34" charset="0"/>
                <a:cs typeface="Arial" panose="020B0604020202020204" pitchFamily="34" charset="0"/>
              </a:rPr>
              <a:t> in Rome?</a:t>
            </a:r>
          </a:p>
          <a:p>
            <a:pPr marL="342900" indent="-342900">
              <a:buFont typeface="+mj-lt"/>
              <a:buAutoNum type="arabicPeriod"/>
            </a:pPr>
            <a:r>
              <a:rPr lang="nl-NL" sz="2400" dirty="0">
                <a:highlight>
                  <a:srgbClr val="800000"/>
                </a:highlight>
                <a:latin typeface="Arial" panose="020B0604020202020204" pitchFamily="34" charset="0"/>
                <a:cs typeface="Arial" panose="020B0604020202020204" pitchFamily="34" charset="0"/>
              </a:rPr>
              <a:t>Hoe werden de </a:t>
            </a:r>
            <a:r>
              <a:rPr lang="nl-NL" sz="2400" b="1" dirty="0">
                <a:solidFill>
                  <a:srgbClr val="FFFF00"/>
                </a:solidFill>
                <a:highlight>
                  <a:srgbClr val="800000"/>
                </a:highlight>
                <a:latin typeface="Arial" panose="020B0604020202020204" pitchFamily="34" charset="0"/>
                <a:cs typeface="Arial" panose="020B0604020202020204" pitchFamily="34" charset="0"/>
              </a:rPr>
              <a:t>proletariërs</a:t>
            </a:r>
            <a:r>
              <a:rPr lang="nl-NL" sz="2400" dirty="0">
                <a:highlight>
                  <a:srgbClr val="800000"/>
                </a:highlight>
                <a:latin typeface="Arial" panose="020B0604020202020204" pitchFamily="34" charset="0"/>
                <a:cs typeface="Arial" panose="020B0604020202020204" pitchFamily="34" charset="0"/>
              </a:rPr>
              <a:t> afhankelijk van de </a:t>
            </a:r>
            <a:r>
              <a:rPr lang="nl-NL" sz="2400" b="1" dirty="0">
                <a:solidFill>
                  <a:srgbClr val="FFFF00"/>
                </a:solidFill>
                <a:highlight>
                  <a:srgbClr val="800000"/>
                </a:highlight>
                <a:latin typeface="Arial" panose="020B0604020202020204" pitchFamily="34" charset="0"/>
                <a:cs typeface="Arial" panose="020B0604020202020204" pitchFamily="34" charset="0"/>
              </a:rPr>
              <a:t>elite</a:t>
            </a:r>
            <a:r>
              <a:rPr lang="nl-NL" sz="2400" dirty="0">
                <a:highlight>
                  <a:srgbClr val="800000"/>
                </a:highlight>
                <a:latin typeface="Arial" panose="020B0604020202020204" pitchFamily="34" charset="0"/>
                <a:cs typeface="Arial" panose="020B0604020202020204" pitchFamily="34" charset="0"/>
              </a:rPr>
              <a:t>?</a:t>
            </a:r>
          </a:p>
          <a:p>
            <a:pPr marL="342900" indent="-342900">
              <a:buFont typeface="+mj-lt"/>
              <a:buAutoNum type="arabicPeriod"/>
            </a:pPr>
            <a:r>
              <a:rPr lang="nl-NL" sz="2400" dirty="0">
                <a:highlight>
                  <a:srgbClr val="800000"/>
                </a:highlight>
                <a:latin typeface="Arial" panose="020B0604020202020204" pitchFamily="34" charset="0"/>
                <a:cs typeface="Arial" panose="020B0604020202020204" pitchFamily="34" charset="0"/>
              </a:rPr>
              <a:t>Wat wordt er bedoeld met ‘brood en spelen’?</a:t>
            </a:r>
          </a:p>
          <a:p>
            <a:pPr marL="342900" indent="-342900">
              <a:buFont typeface="+mj-lt"/>
              <a:buAutoNum type="arabicPeriod"/>
            </a:pPr>
            <a:endParaRPr lang="nl-NL" dirty="0"/>
          </a:p>
          <a:p>
            <a:pPr marL="342900" indent="-342900">
              <a:buFont typeface="+mj-lt"/>
              <a:buAutoNum type="arabicPeriod"/>
            </a:pPr>
            <a:endParaRPr lang="nl-NL" dirty="0"/>
          </a:p>
          <a:p>
            <a:endParaRPr lang="nl-NL" dirty="0"/>
          </a:p>
        </p:txBody>
      </p:sp>
      <p:pic>
        <p:nvPicPr>
          <p:cNvPr id="9" name="Picture 4" descr="Tijdvak 2 - hv123 - Lesmateriaal - Wikiwijs">
            <a:extLst>
              <a:ext uri="{FF2B5EF4-FFF2-40B4-BE49-F238E27FC236}">
                <a16:creationId xmlns:a16="http://schemas.microsoft.com/office/drawing/2014/main" id="{E4EC0926-AD54-4136-9E08-672A01E7C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50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CE9A4-75A5-4D98-BCCB-0EC751611D97}"/>
              </a:ext>
            </a:extLst>
          </p:cNvPr>
          <p:cNvSpPr>
            <a:spLocks noGrp="1"/>
          </p:cNvSpPr>
          <p:nvPr>
            <p:ph type="title"/>
          </p:nvPr>
        </p:nvSpPr>
        <p:spPr>
          <a:xfrm>
            <a:off x="1766047" y="170330"/>
            <a:ext cx="10058400" cy="1326321"/>
          </a:xfrm>
        </p:spPr>
        <p:txBody>
          <a:bodyPr>
            <a:normAutofit/>
          </a:bodyPr>
          <a:lstStyle/>
          <a:p>
            <a:r>
              <a:rPr lang="nl-NL" dirty="0">
                <a:highlight>
                  <a:srgbClr val="800000"/>
                </a:highlight>
              </a:rPr>
              <a:t>Rijke </a:t>
            </a:r>
            <a:r>
              <a:rPr lang="nl-NL" dirty="0" err="1">
                <a:highlight>
                  <a:srgbClr val="800000"/>
                </a:highlight>
              </a:rPr>
              <a:t>groot-grondbezitters</a:t>
            </a:r>
            <a:br>
              <a:rPr lang="nl-NL" dirty="0">
                <a:highlight>
                  <a:srgbClr val="800000"/>
                </a:highlight>
              </a:rPr>
            </a:br>
            <a:r>
              <a:rPr lang="nl-NL" dirty="0">
                <a:highlight>
                  <a:srgbClr val="800000"/>
                </a:highlight>
              </a:rPr>
              <a:t>(blz. 50)</a:t>
            </a:r>
          </a:p>
        </p:txBody>
      </p:sp>
      <p:sp>
        <p:nvSpPr>
          <p:cNvPr id="3" name="Tijdelijke aanduiding voor inhoud 2">
            <a:extLst>
              <a:ext uri="{FF2B5EF4-FFF2-40B4-BE49-F238E27FC236}">
                <a16:creationId xmlns:a16="http://schemas.microsoft.com/office/drawing/2014/main" id="{37EA324B-0A80-40FC-9A3D-928B503FB870}"/>
              </a:ext>
            </a:extLst>
          </p:cNvPr>
          <p:cNvSpPr>
            <a:spLocks noGrp="1"/>
          </p:cNvSpPr>
          <p:nvPr>
            <p:ph idx="1"/>
          </p:nvPr>
        </p:nvSpPr>
        <p:spPr>
          <a:xfrm>
            <a:off x="5156200" y="1496651"/>
            <a:ext cx="6882320" cy="5272997"/>
          </a:xfrm>
        </p:spPr>
        <p:txBody>
          <a:bodyPr>
            <a:normAutofit/>
          </a:bodyPr>
          <a:lstStyle/>
          <a:p>
            <a:r>
              <a:rPr lang="nl-NL" sz="2800" b="1" dirty="0">
                <a:solidFill>
                  <a:srgbClr val="FFFF00"/>
                </a:solidFill>
              </a:rPr>
              <a:t>Agrarisch-stedelijke samenleving / </a:t>
            </a:r>
            <a:r>
              <a:rPr lang="nl-NL" sz="2800" b="1" dirty="0" err="1">
                <a:solidFill>
                  <a:srgbClr val="FFFF00"/>
                </a:solidFill>
              </a:rPr>
              <a:t>landbouwstedelijke</a:t>
            </a:r>
            <a:r>
              <a:rPr lang="nl-NL" sz="2800" b="1" dirty="0">
                <a:solidFill>
                  <a:srgbClr val="FFFF00"/>
                </a:solidFill>
              </a:rPr>
              <a:t> samenleving</a:t>
            </a:r>
            <a:r>
              <a:rPr lang="nl-NL" sz="2800" dirty="0"/>
              <a:t>.</a:t>
            </a:r>
          </a:p>
          <a:p>
            <a:r>
              <a:rPr lang="nl-NL" sz="2800" dirty="0">
                <a:sym typeface="Wingdings" panose="05000000000000000000" pitchFamily="2" charset="2"/>
              </a:rPr>
              <a:t> </a:t>
            </a:r>
            <a:r>
              <a:rPr lang="nl-NL" sz="3600" dirty="0"/>
              <a:t>Samenleving van de romeinen: </a:t>
            </a:r>
            <a:r>
              <a:rPr lang="nl-NL" sz="3600" b="1" dirty="0">
                <a:solidFill>
                  <a:srgbClr val="FFFF00"/>
                </a:solidFill>
              </a:rPr>
              <a:t>sociale lagen</a:t>
            </a:r>
          </a:p>
          <a:p>
            <a:endParaRPr lang="nl-NL" sz="2800" dirty="0"/>
          </a:p>
          <a:p>
            <a:r>
              <a:rPr lang="nl-NL" sz="3200" dirty="0">
                <a:highlight>
                  <a:srgbClr val="800000"/>
                </a:highlight>
              </a:rPr>
              <a:t>Er kwamen steeds minder vrije boeren in het Romeinse Rijk. Hoe zou dat komen?</a:t>
            </a:r>
            <a:endParaRPr lang="nl-NL" sz="3200" dirty="0"/>
          </a:p>
          <a:p>
            <a:endParaRPr lang="nl-NL" dirty="0"/>
          </a:p>
        </p:txBody>
      </p:sp>
      <p:graphicFrame>
        <p:nvGraphicFramePr>
          <p:cNvPr id="4" name="Diagram 3">
            <a:extLst>
              <a:ext uri="{FF2B5EF4-FFF2-40B4-BE49-F238E27FC236}">
                <a16:creationId xmlns:a16="http://schemas.microsoft.com/office/drawing/2014/main" id="{F463609F-1ECE-4F82-A973-E8320A40D0C0}"/>
              </a:ext>
            </a:extLst>
          </p:cNvPr>
          <p:cNvGraphicFramePr/>
          <p:nvPr>
            <p:extLst>
              <p:ext uri="{D42A27DB-BD31-4B8C-83A1-F6EECF244321}">
                <p14:modId xmlns:p14="http://schemas.microsoft.com/office/powerpoint/2010/main" val="4171680220"/>
              </p:ext>
            </p:extLst>
          </p:nvPr>
        </p:nvGraphicFramePr>
        <p:xfrm>
          <a:off x="-811844" y="680377"/>
          <a:ext cx="6355976"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9D44A9F4-A1F0-4B1E-87A0-1D5563C73BB1}"/>
              </a:ext>
            </a:extLst>
          </p:cNvPr>
          <p:cNvSpPr txBox="1"/>
          <p:nvPr/>
        </p:nvSpPr>
        <p:spPr>
          <a:xfrm>
            <a:off x="-1326775" y="2343382"/>
            <a:ext cx="6763870" cy="1384995"/>
          </a:xfrm>
          <a:prstGeom prst="rect">
            <a:avLst/>
          </a:prstGeom>
          <a:noFill/>
        </p:spPr>
        <p:txBody>
          <a:bodyPr wrap="square">
            <a:spAutoFit/>
          </a:bodyPr>
          <a:lstStyle/>
          <a:p>
            <a:pPr lvl="0" algn="ctr"/>
            <a:r>
              <a:rPr lang="nl-NL" sz="2800" dirty="0">
                <a:highlight>
                  <a:srgbClr val="800000"/>
                </a:highlight>
              </a:rPr>
              <a:t>Ambachtslieden / </a:t>
            </a:r>
          </a:p>
          <a:p>
            <a:pPr lvl="0" algn="ctr"/>
            <a:r>
              <a:rPr lang="nl-NL" sz="2800" b="0" i="0" dirty="0">
                <a:effectLst/>
                <a:highlight>
                  <a:srgbClr val="800000"/>
                </a:highlight>
                <a:latin typeface="Arial" panose="020B0604020202020204" pitchFamily="34" charset="0"/>
              </a:rPr>
              <a:t>winkeliers </a:t>
            </a:r>
          </a:p>
          <a:p>
            <a:pPr lvl="0" algn="ctr"/>
            <a:r>
              <a:rPr lang="nl-NL" sz="2800" b="0" i="0" dirty="0">
                <a:effectLst/>
                <a:highlight>
                  <a:srgbClr val="800000"/>
                </a:highlight>
                <a:latin typeface="Arial" panose="020B0604020202020204" pitchFamily="34" charset="0"/>
              </a:rPr>
              <a:t>(zelfstandige burgers)</a:t>
            </a:r>
            <a:endParaRPr lang="nl-NL" sz="2800" dirty="0">
              <a:highlight>
                <a:srgbClr val="800000"/>
              </a:highlight>
            </a:endParaRPr>
          </a:p>
        </p:txBody>
      </p:sp>
      <p:pic>
        <p:nvPicPr>
          <p:cNvPr id="6" name="Picture 4" descr="Tijdvak 2 - hv123 - Lesmateriaal - Wikiwijs">
            <a:extLst>
              <a:ext uri="{FF2B5EF4-FFF2-40B4-BE49-F238E27FC236}">
                <a16:creationId xmlns:a16="http://schemas.microsoft.com/office/drawing/2014/main" id="{37BFAA47-BBB0-42DC-A386-75A654FA8C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4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F93CD-BC36-4784-8DB5-D64B09AF930B}"/>
              </a:ext>
            </a:extLst>
          </p:cNvPr>
          <p:cNvSpPr>
            <a:spLocks noGrp="1"/>
          </p:cNvSpPr>
          <p:nvPr>
            <p:ph type="title"/>
          </p:nvPr>
        </p:nvSpPr>
        <p:spPr>
          <a:xfrm>
            <a:off x="3208759" y="71718"/>
            <a:ext cx="10353761" cy="1326321"/>
          </a:xfrm>
        </p:spPr>
        <p:txBody>
          <a:bodyPr/>
          <a:lstStyle/>
          <a:p>
            <a:r>
              <a:rPr lang="nl-NL" dirty="0">
                <a:solidFill>
                  <a:srgbClr val="FFFF00"/>
                </a:solidFill>
                <a:highlight>
                  <a:srgbClr val="800000"/>
                </a:highlight>
              </a:rPr>
              <a:t>Gladiatoren</a:t>
            </a:r>
            <a:r>
              <a:rPr lang="nl-NL" dirty="0">
                <a:highlight>
                  <a:srgbClr val="800000"/>
                </a:highlight>
              </a:rPr>
              <a:t>, slaven en </a:t>
            </a:r>
            <a:r>
              <a:rPr lang="nl-NL" dirty="0">
                <a:solidFill>
                  <a:srgbClr val="FFFF00"/>
                </a:solidFill>
                <a:highlight>
                  <a:srgbClr val="800000"/>
                </a:highlight>
              </a:rPr>
              <a:t>vrijgelatenen</a:t>
            </a:r>
          </a:p>
        </p:txBody>
      </p:sp>
      <p:sp>
        <p:nvSpPr>
          <p:cNvPr id="3" name="Tijdelijke aanduiding voor inhoud 2">
            <a:extLst>
              <a:ext uri="{FF2B5EF4-FFF2-40B4-BE49-F238E27FC236}">
                <a16:creationId xmlns:a16="http://schemas.microsoft.com/office/drawing/2014/main" id="{ECB976BC-DEC7-4A8D-8AD6-277A85C0B116}"/>
              </a:ext>
            </a:extLst>
          </p:cNvPr>
          <p:cNvSpPr>
            <a:spLocks noGrp="1"/>
          </p:cNvSpPr>
          <p:nvPr>
            <p:ph idx="1"/>
          </p:nvPr>
        </p:nvSpPr>
        <p:spPr>
          <a:xfrm>
            <a:off x="4132729" y="1398038"/>
            <a:ext cx="7717534" cy="5459961"/>
          </a:xfrm>
        </p:spPr>
        <p:txBody>
          <a:bodyPr>
            <a:normAutofit/>
          </a:bodyPr>
          <a:lstStyle/>
          <a:p>
            <a:r>
              <a:rPr lang="nl-NL" sz="2800" dirty="0">
                <a:highlight>
                  <a:srgbClr val="800000"/>
                </a:highlight>
              </a:rPr>
              <a:t>Je werd slaaf door:</a:t>
            </a:r>
          </a:p>
          <a:p>
            <a:pPr lvl="1"/>
            <a:r>
              <a:rPr lang="nl-NL" sz="2600" dirty="0">
                <a:latin typeface="Arial" panose="020B0604020202020204" pitchFamily="34" charset="0"/>
                <a:cs typeface="Arial" panose="020B0604020202020204" pitchFamily="34" charset="0"/>
              </a:rPr>
              <a:t>Gevangengenomen worden in de oorlog.</a:t>
            </a:r>
          </a:p>
          <a:p>
            <a:pPr lvl="1"/>
            <a:r>
              <a:rPr lang="nl-NL" sz="2600" dirty="0">
                <a:latin typeface="Arial" panose="020B0604020202020204" pitchFamily="34" charset="0"/>
                <a:cs typeface="Arial" panose="020B0604020202020204" pitchFamily="34" charset="0"/>
              </a:rPr>
              <a:t>Geboren te worden als slaaf</a:t>
            </a:r>
          </a:p>
          <a:p>
            <a:pPr lvl="1"/>
            <a:r>
              <a:rPr lang="nl-NL" sz="2600" dirty="0">
                <a:latin typeface="Arial" panose="020B0604020202020204" pitchFamily="34" charset="0"/>
                <a:cs typeface="Arial" panose="020B0604020202020204" pitchFamily="34" charset="0"/>
              </a:rPr>
              <a:t>Als </a:t>
            </a:r>
            <a:r>
              <a:rPr lang="nl-NL" sz="2600" b="1" dirty="0">
                <a:solidFill>
                  <a:srgbClr val="FFFF00"/>
                </a:solidFill>
                <a:latin typeface="Arial" panose="020B0604020202020204" pitchFamily="34" charset="0"/>
                <a:cs typeface="Arial" panose="020B0604020202020204" pitchFamily="34" charset="0"/>
              </a:rPr>
              <a:t>proletariër</a:t>
            </a:r>
            <a:r>
              <a:rPr lang="nl-NL" sz="2600" dirty="0">
                <a:latin typeface="Arial" panose="020B0604020202020204" pitchFamily="34" charset="0"/>
                <a:cs typeface="Arial" panose="020B0604020202020204" pitchFamily="34" charset="0"/>
              </a:rPr>
              <a:t> met schulden.</a:t>
            </a:r>
          </a:p>
          <a:p>
            <a:endParaRPr lang="nl-NL" sz="2800" dirty="0"/>
          </a:p>
          <a:p>
            <a:r>
              <a:rPr lang="nl-NL" sz="2800" b="1" dirty="0">
                <a:solidFill>
                  <a:srgbClr val="FFFF00"/>
                </a:solidFill>
                <a:highlight>
                  <a:srgbClr val="800000"/>
                </a:highlight>
              </a:rPr>
              <a:t>Vrijgelatenen</a:t>
            </a:r>
            <a:r>
              <a:rPr lang="nl-NL" sz="2800" dirty="0">
                <a:highlight>
                  <a:srgbClr val="800000"/>
                </a:highlight>
              </a:rPr>
              <a:t>: slaven waarvan de meester hen vrij liet. </a:t>
            </a:r>
          </a:p>
          <a:p>
            <a:r>
              <a:rPr lang="nl-NL" sz="2800" b="1" dirty="0">
                <a:solidFill>
                  <a:srgbClr val="FFFF00"/>
                </a:solidFill>
                <a:highlight>
                  <a:srgbClr val="800000"/>
                </a:highlight>
              </a:rPr>
              <a:t>Gladiatoren</a:t>
            </a:r>
            <a:r>
              <a:rPr lang="nl-NL" sz="2800" dirty="0">
                <a:highlight>
                  <a:srgbClr val="800000"/>
                </a:highlight>
              </a:rPr>
              <a:t>: slaven die vochten in amfitheaters</a:t>
            </a:r>
            <a:r>
              <a:rPr lang="nl-NL" sz="2800">
                <a:highlight>
                  <a:srgbClr val="800000"/>
                </a:highlight>
              </a:rPr>
              <a:t>. </a:t>
            </a:r>
            <a:endParaRPr lang="nl-NL" sz="2800" dirty="0"/>
          </a:p>
        </p:txBody>
      </p:sp>
      <p:pic>
        <p:nvPicPr>
          <p:cNvPr id="4" name="Picture 2" descr="Functie - Het Oude Rome">
            <a:extLst>
              <a:ext uri="{FF2B5EF4-FFF2-40B4-BE49-F238E27FC236}">
                <a16:creationId xmlns:a16="http://schemas.microsoft.com/office/drawing/2014/main" id="{5759CA83-A0AB-4360-87AC-AF13FB970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4729"/>
            <a:ext cx="3980572" cy="3756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jdvak 2 - hv123 - Lesmateriaal - Wikiwijs">
            <a:extLst>
              <a:ext uri="{FF2B5EF4-FFF2-40B4-BE49-F238E27FC236}">
                <a16:creationId xmlns:a16="http://schemas.microsoft.com/office/drawing/2014/main" id="{CBFBCE08-1D61-4B55-976E-7A5646E21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1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8355D-AAD7-4EC7-BD6A-477E2A7CA858}"/>
              </a:ext>
            </a:extLst>
          </p:cNvPr>
          <p:cNvSpPr>
            <a:spLocks noGrp="1"/>
          </p:cNvSpPr>
          <p:nvPr>
            <p:ph type="title"/>
          </p:nvPr>
        </p:nvSpPr>
        <p:spPr>
          <a:xfrm>
            <a:off x="2278019" y="119109"/>
            <a:ext cx="10353761" cy="1326321"/>
          </a:xfrm>
        </p:spPr>
        <p:txBody>
          <a:bodyPr/>
          <a:lstStyle/>
          <a:p>
            <a:r>
              <a:rPr lang="nl-NL" dirty="0">
                <a:highlight>
                  <a:srgbClr val="800000"/>
                </a:highlight>
              </a:rPr>
              <a:t>Ontspanning voor rijk en armen </a:t>
            </a:r>
            <a:br>
              <a:rPr lang="nl-NL" dirty="0">
                <a:highlight>
                  <a:srgbClr val="800000"/>
                </a:highlight>
              </a:rPr>
            </a:br>
            <a:endParaRPr lang="nl-NL" dirty="0">
              <a:highlight>
                <a:srgbClr val="800000"/>
              </a:highlight>
            </a:endParaRPr>
          </a:p>
        </p:txBody>
      </p:sp>
      <p:sp>
        <p:nvSpPr>
          <p:cNvPr id="3" name="Tijdelijke aanduiding voor inhoud 2">
            <a:extLst>
              <a:ext uri="{FF2B5EF4-FFF2-40B4-BE49-F238E27FC236}">
                <a16:creationId xmlns:a16="http://schemas.microsoft.com/office/drawing/2014/main" id="{1D885EDD-CDB7-4FF9-83A1-9805EB17BE44}"/>
              </a:ext>
            </a:extLst>
          </p:cNvPr>
          <p:cNvSpPr>
            <a:spLocks noGrp="1"/>
          </p:cNvSpPr>
          <p:nvPr>
            <p:ph idx="1"/>
          </p:nvPr>
        </p:nvSpPr>
        <p:spPr>
          <a:xfrm>
            <a:off x="4270159" y="1340528"/>
            <a:ext cx="7688062" cy="5149047"/>
          </a:xfrm>
        </p:spPr>
        <p:txBody>
          <a:bodyPr>
            <a:normAutofit/>
          </a:bodyPr>
          <a:lstStyle/>
          <a:p>
            <a:r>
              <a:rPr lang="nl-NL" sz="2800" dirty="0">
                <a:highlight>
                  <a:srgbClr val="800000"/>
                </a:highlight>
              </a:rPr>
              <a:t>Opstand van de proletariërs tegengaan via </a:t>
            </a:r>
            <a:r>
              <a:rPr lang="nl-NL" sz="2800" b="1" dirty="0">
                <a:solidFill>
                  <a:srgbClr val="FFFF00"/>
                </a:solidFill>
                <a:highlight>
                  <a:srgbClr val="800000"/>
                </a:highlight>
              </a:rPr>
              <a:t>brood en spelen</a:t>
            </a:r>
            <a:r>
              <a:rPr lang="nl-NL" sz="2800" dirty="0">
                <a:highlight>
                  <a:srgbClr val="800000"/>
                </a:highlight>
              </a:rPr>
              <a:t>; elite delen voedsel uit, leggen aquaducten aan (schoon water) en organiseren </a:t>
            </a:r>
            <a:r>
              <a:rPr lang="nl-NL" sz="2800" b="1" dirty="0">
                <a:solidFill>
                  <a:srgbClr val="FFFF00"/>
                </a:solidFill>
                <a:highlight>
                  <a:srgbClr val="800000"/>
                </a:highlight>
              </a:rPr>
              <a:t>gladiatoren</a:t>
            </a:r>
            <a:r>
              <a:rPr lang="nl-NL" sz="2800" dirty="0">
                <a:highlight>
                  <a:srgbClr val="800000"/>
                </a:highlight>
              </a:rPr>
              <a:t>gevechten.</a:t>
            </a:r>
          </a:p>
          <a:p>
            <a:endParaRPr lang="nl-NL" sz="2800" dirty="0">
              <a:highlight>
                <a:srgbClr val="800000"/>
              </a:highlight>
            </a:endParaRPr>
          </a:p>
          <a:p>
            <a:pPr lvl="1"/>
            <a:r>
              <a:rPr lang="nl-NL" sz="3000" b="1" dirty="0">
                <a:solidFill>
                  <a:srgbClr val="FFFF00"/>
                </a:solidFill>
                <a:highlight>
                  <a:srgbClr val="800000"/>
                </a:highlight>
              </a:rPr>
              <a:t>Brood</a:t>
            </a:r>
            <a:r>
              <a:rPr lang="nl-NL" sz="3000" dirty="0">
                <a:highlight>
                  <a:srgbClr val="800000"/>
                </a:highlight>
              </a:rPr>
              <a:t> = voedsel en water.</a:t>
            </a:r>
          </a:p>
          <a:p>
            <a:pPr lvl="1"/>
            <a:r>
              <a:rPr lang="nl-NL" sz="3000" b="1" dirty="0">
                <a:solidFill>
                  <a:srgbClr val="FFFF00"/>
                </a:solidFill>
                <a:highlight>
                  <a:srgbClr val="800000"/>
                </a:highlight>
              </a:rPr>
              <a:t>Spelen</a:t>
            </a:r>
            <a:r>
              <a:rPr lang="nl-NL" sz="3000" dirty="0">
                <a:highlight>
                  <a:srgbClr val="800000"/>
                </a:highlight>
              </a:rPr>
              <a:t> = </a:t>
            </a:r>
            <a:r>
              <a:rPr lang="nl-NL" sz="3000" b="1" dirty="0">
                <a:solidFill>
                  <a:srgbClr val="FFFF00"/>
                </a:solidFill>
                <a:highlight>
                  <a:srgbClr val="800000"/>
                </a:highlight>
              </a:rPr>
              <a:t>gladiatoren</a:t>
            </a:r>
            <a:r>
              <a:rPr lang="nl-NL" sz="3000" dirty="0">
                <a:highlight>
                  <a:srgbClr val="800000"/>
                </a:highlight>
              </a:rPr>
              <a:t>gevechten</a:t>
            </a:r>
          </a:p>
          <a:p>
            <a:pPr lvl="1"/>
            <a:endParaRPr lang="nl-NL" sz="2400" dirty="0">
              <a:highlight>
                <a:srgbClr val="800000"/>
              </a:highlight>
            </a:endParaRPr>
          </a:p>
          <a:p>
            <a:r>
              <a:rPr lang="nl-NL" sz="2800" dirty="0">
                <a:highlight>
                  <a:srgbClr val="800000"/>
                </a:highlight>
              </a:rPr>
              <a:t>De rijke verbleven in thermen (badhuizen).</a:t>
            </a:r>
            <a:endParaRPr lang="nl-NL" dirty="0">
              <a:highlight>
                <a:srgbClr val="800000"/>
              </a:highlight>
            </a:endParaRPr>
          </a:p>
        </p:txBody>
      </p:sp>
      <p:pic>
        <p:nvPicPr>
          <p:cNvPr id="4" name="Afbeelding 3" descr="Afbeelding met persoon, person&#10;&#10;Automatisch gegenereerde beschrijving">
            <a:extLst>
              <a:ext uri="{FF2B5EF4-FFF2-40B4-BE49-F238E27FC236}">
                <a16:creationId xmlns:a16="http://schemas.microsoft.com/office/drawing/2014/main" id="{C0F3B6EC-9E95-4D82-8CAF-9DE1B4110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38" y="1078185"/>
            <a:ext cx="4028389" cy="2249184"/>
          </a:xfrm>
          <a:prstGeom prst="rect">
            <a:avLst/>
          </a:prstGeom>
        </p:spPr>
      </p:pic>
      <p:pic>
        <p:nvPicPr>
          <p:cNvPr id="5" name="Picture 2" descr="Romeinen en water: de badhuizen – Romeinen.info">
            <a:extLst>
              <a:ext uri="{FF2B5EF4-FFF2-40B4-BE49-F238E27FC236}">
                <a16:creationId xmlns:a16="http://schemas.microsoft.com/office/drawing/2014/main" id="{BF734586-6B55-4D72-9204-CC749E3476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488" r="-290" b="48785"/>
          <a:stretch/>
        </p:blipFill>
        <p:spPr bwMode="auto">
          <a:xfrm>
            <a:off x="135237" y="3530632"/>
            <a:ext cx="4044829" cy="2665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jdvak 2 - hv123 - Lesmateriaal - Wikiwijs">
            <a:extLst>
              <a:ext uri="{FF2B5EF4-FFF2-40B4-BE49-F238E27FC236}">
                <a16:creationId xmlns:a16="http://schemas.microsoft.com/office/drawing/2014/main" id="{5A067C9B-F4D1-405C-BF2A-CF1441358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9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2B618-8FA1-4344-9F41-E941F4A70710}"/>
              </a:ext>
            </a:extLst>
          </p:cNvPr>
          <p:cNvSpPr>
            <a:spLocks noGrp="1"/>
          </p:cNvSpPr>
          <p:nvPr>
            <p:ph type="title"/>
          </p:nvPr>
        </p:nvSpPr>
        <p:spPr>
          <a:xfrm>
            <a:off x="-301840" y="0"/>
            <a:ext cx="13114111" cy="1326321"/>
          </a:xfrm>
        </p:spPr>
        <p:txBody>
          <a:bodyPr>
            <a:normAutofit/>
          </a:bodyPr>
          <a:lstStyle/>
          <a:p>
            <a:r>
              <a:rPr lang="nl-NL" sz="3200" dirty="0">
                <a:highlight>
                  <a:srgbClr val="800000"/>
                </a:highlight>
              </a:rPr>
              <a:t>Beantwoord de bronvraag </a:t>
            </a:r>
            <a:br>
              <a:rPr lang="nl-NL" sz="3200" dirty="0">
                <a:highlight>
                  <a:srgbClr val="800000"/>
                </a:highlight>
              </a:rPr>
            </a:br>
            <a:r>
              <a:rPr lang="nl-NL" sz="3200" dirty="0">
                <a:highlight>
                  <a:srgbClr val="800000"/>
                </a:highlight>
              </a:rPr>
              <a:t>via de drie stappen:</a:t>
            </a:r>
          </a:p>
        </p:txBody>
      </p:sp>
      <p:sp>
        <p:nvSpPr>
          <p:cNvPr id="3" name="Tijdelijke aanduiding voor inhoud 2">
            <a:extLst>
              <a:ext uri="{FF2B5EF4-FFF2-40B4-BE49-F238E27FC236}">
                <a16:creationId xmlns:a16="http://schemas.microsoft.com/office/drawing/2014/main" id="{A0473B68-151C-4404-86E2-12D44DEE7F84}"/>
              </a:ext>
            </a:extLst>
          </p:cNvPr>
          <p:cNvSpPr>
            <a:spLocks noGrp="1"/>
          </p:cNvSpPr>
          <p:nvPr>
            <p:ph idx="1"/>
          </p:nvPr>
        </p:nvSpPr>
        <p:spPr>
          <a:xfrm>
            <a:off x="919119" y="1669002"/>
            <a:ext cx="10353762" cy="4891596"/>
          </a:xfrm>
        </p:spPr>
        <p:txBody>
          <a:bodyPr>
            <a:normAutofit fontScale="92500"/>
          </a:bodyPr>
          <a:lstStyle/>
          <a:p>
            <a:pPr marL="0" indent="0" algn="l">
              <a:buNone/>
            </a:pPr>
            <a:r>
              <a:rPr lang="nl-NL" sz="2800" b="0" i="0" dirty="0">
                <a:effectLst/>
                <a:latin typeface="Arial" panose="020B0604020202020204" pitchFamily="34" charset="0"/>
              </a:rPr>
              <a:t>"</a:t>
            </a:r>
            <a:r>
              <a:rPr lang="nl-NL" sz="2800" b="1" i="1" dirty="0">
                <a:solidFill>
                  <a:srgbClr val="FFFF00"/>
                </a:solidFill>
                <a:effectLst/>
                <a:latin typeface="Arial" panose="020B0604020202020204" pitchFamily="34" charset="0"/>
              </a:rPr>
              <a:t>Gladiatoren</a:t>
            </a:r>
            <a:r>
              <a:rPr lang="nl-NL" sz="2800" b="0" i="1" dirty="0">
                <a:effectLst/>
                <a:latin typeface="Arial" panose="020B0604020202020204" pitchFamily="34" charset="0"/>
              </a:rPr>
              <a:t> kwamen vanuit het Romeinse Rijk vandaan. Zij hadden geen rechten en dienden enkel hun meester. Voor hun vrijheid konden zij hun leven wagen in de arena's, waar zij vochten tegen andere </a:t>
            </a:r>
            <a:r>
              <a:rPr lang="nl-NL" sz="2800" b="1" i="1" dirty="0">
                <a:solidFill>
                  <a:srgbClr val="FFFF00"/>
                </a:solidFill>
                <a:effectLst/>
                <a:latin typeface="Arial" panose="020B0604020202020204" pitchFamily="34" charset="0"/>
              </a:rPr>
              <a:t>gladiatoren</a:t>
            </a:r>
            <a:r>
              <a:rPr lang="nl-NL" sz="2800" b="0" i="1" dirty="0">
                <a:effectLst/>
                <a:latin typeface="Arial" panose="020B0604020202020204" pitchFamily="34" charset="0"/>
              </a:rPr>
              <a:t> en dieren. Vaak waren deze </a:t>
            </a:r>
            <a:r>
              <a:rPr lang="nl-NL" sz="2800" b="1" i="1" dirty="0">
                <a:solidFill>
                  <a:srgbClr val="FFFF00"/>
                </a:solidFill>
                <a:effectLst/>
                <a:latin typeface="Arial" panose="020B0604020202020204" pitchFamily="34" charset="0"/>
              </a:rPr>
              <a:t>gladiatoren</a:t>
            </a:r>
            <a:r>
              <a:rPr lang="nl-NL" sz="2800" b="0" i="1" dirty="0">
                <a:effectLst/>
                <a:latin typeface="Arial" panose="020B0604020202020204" pitchFamily="34" charset="0"/>
              </a:rPr>
              <a:t> heel goed in vechten, omdat ze oorspronkelijk soldaten waren geweest en waren verslagen door de Romeinen in oorlogen".</a:t>
            </a:r>
            <a:endParaRPr lang="nl-NL" sz="2800" b="0" i="0" dirty="0">
              <a:effectLst/>
              <a:latin typeface="Arial" panose="020B0604020202020204" pitchFamily="34" charset="0"/>
            </a:endParaRPr>
          </a:p>
          <a:p>
            <a:pPr algn="l">
              <a:buFont typeface="Arial" panose="020B0604020202020204" pitchFamily="34" charset="0"/>
              <a:buChar char="•"/>
            </a:pPr>
            <a:r>
              <a:rPr lang="nl-NL" sz="2800" b="0" i="0" dirty="0">
                <a:effectLst/>
                <a:highlight>
                  <a:srgbClr val="800000"/>
                </a:highlight>
                <a:latin typeface="Arial" panose="020B0604020202020204" pitchFamily="34" charset="0"/>
              </a:rPr>
              <a:t>Leg uit waarom </a:t>
            </a:r>
            <a:r>
              <a:rPr lang="nl-NL" sz="2800" b="1" i="0" dirty="0">
                <a:solidFill>
                  <a:srgbClr val="FFFF00"/>
                </a:solidFill>
                <a:effectLst/>
                <a:highlight>
                  <a:srgbClr val="800000"/>
                </a:highlight>
                <a:latin typeface="Arial" panose="020B0604020202020204" pitchFamily="34" charset="0"/>
              </a:rPr>
              <a:t>gladiatoren</a:t>
            </a:r>
            <a:r>
              <a:rPr lang="nl-NL" sz="2800" b="0" i="0" dirty="0">
                <a:effectLst/>
                <a:highlight>
                  <a:srgbClr val="800000"/>
                </a:highlight>
                <a:latin typeface="Arial" panose="020B0604020202020204" pitchFamily="34" charset="0"/>
              </a:rPr>
              <a:t> vaak slaven waren. Geef antwoord via </a:t>
            </a:r>
            <a:r>
              <a:rPr lang="nl-NL" sz="2800" b="1" i="0" dirty="0">
                <a:solidFill>
                  <a:srgbClr val="FFFF00"/>
                </a:solidFill>
                <a:effectLst/>
                <a:highlight>
                  <a:srgbClr val="800000"/>
                </a:highlight>
                <a:latin typeface="Arial" panose="020B0604020202020204" pitchFamily="34" charset="0"/>
              </a:rPr>
              <a:t>de drie stappen</a:t>
            </a:r>
            <a:r>
              <a:rPr lang="nl-NL" sz="2800" b="0" i="0" dirty="0">
                <a:effectLst/>
                <a:highlight>
                  <a:srgbClr val="800000"/>
                </a:highlight>
                <a:latin typeface="Arial" panose="020B0604020202020204" pitchFamily="34" charset="0"/>
              </a:rPr>
              <a:t>. Je hoeft niet heel de bron over te nemen in jouw schrift.</a:t>
            </a:r>
          </a:p>
          <a:p>
            <a:endParaRPr lang="nl-NL" dirty="0"/>
          </a:p>
        </p:txBody>
      </p:sp>
      <p:pic>
        <p:nvPicPr>
          <p:cNvPr id="4" name="Picture 4" descr="Tijdvak 2 - hv123 - Lesmateriaal - Wikiwijs">
            <a:extLst>
              <a:ext uri="{FF2B5EF4-FFF2-40B4-BE49-F238E27FC236}">
                <a16:creationId xmlns:a16="http://schemas.microsoft.com/office/drawing/2014/main" id="{5FAC2FBD-66E8-4313-A667-099817FA0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9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E1403-90C7-45D3-B3E3-FAF1154EB2EB}"/>
              </a:ext>
            </a:extLst>
          </p:cNvPr>
          <p:cNvSpPr>
            <a:spLocks noGrp="1"/>
          </p:cNvSpPr>
          <p:nvPr>
            <p:ph type="title"/>
          </p:nvPr>
        </p:nvSpPr>
        <p:spPr>
          <a:xfrm>
            <a:off x="1307495" y="-76200"/>
            <a:ext cx="10353761" cy="1326321"/>
          </a:xfrm>
        </p:spPr>
        <p:txBody>
          <a:bodyPr/>
          <a:lstStyle/>
          <a:p>
            <a:r>
              <a:rPr lang="nl-NL" dirty="0">
                <a:highlight>
                  <a:srgbClr val="800000"/>
                </a:highlight>
              </a:rPr>
              <a:t>In naam van de senaat en het volk?</a:t>
            </a:r>
          </a:p>
        </p:txBody>
      </p:sp>
      <p:sp>
        <p:nvSpPr>
          <p:cNvPr id="3" name="Tijdelijke aanduiding voor inhoud 2">
            <a:extLst>
              <a:ext uri="{FF2B5EF4-FFF2-40B4-BE49-F238E27FC236}">
                <a16:creationId xmlns:a16="http://schemas.microsoft.com/office/drawing/2014/main" id="{3619734B-4273-479D-AFFE-9E324C016726}"/>
              </a:ext>
            </a:extLst>
          </p:cNvPr>
          <p:cNvSpPr>
            <a:spLocks noGrp="1"/>
          </p:cNvSpPr>
          <p:nvPr>
            <p:ph idx="1"/>
          </p:nvPr>
        </p:nvSpPr>
        <p:spPr>
          <a:xfrm>
            <a:off x="0" y="913836"/>
            <a:ext cx="12192000" cy="3860800"/>
          </a:xfrm>
        </p:spPr>
        <p:txBody>
          <a:bodyPr>
            <a:normAutofit fontScale="92500" lnSpcReduction="10000"/>
          </a:bodyPr>
          <a:lstStyle/>
          <a:p>
            <a:r>
              <a:rPr lang="nl-NL" sz="2400" b="0" i="0" dirty="0">
                <a:effectLst/>
                <a:latin typeface="Arial" panose="020B0604020202020204" pitchFamily="34" charset="0"/>
                <a:cs typeface="Arial" panose="020B0604020202020204" pitchFamily="34" charset="0"/>
              </a:rPr>
              <a:t>Octavianus pakte het slimmer aan dan </a:t>
            </a:r>
            <a:r>
              <a:rPr lang="nl-NL" sz="2400" dirty="0">
                <a:effectLst/>
                <a:latin typeface="Arial" panose="020B0604020202020204" pitchFamily="34" charset="0"/>
                <a:cs typeface="Arial" panose="020B0604020202020204" pitchFamily="34" charset="0"/>
              </a:rPr>
              <a:t>Julius Caesar.</a:t>
            </a:r>
            <a:r>
              <a:rPr lang="nl-NL" sz="2400" b="0" i="0" dirty="0">
                <a:effectLst/>
                <a:latin typeface="Arial" panose="020B0604020202020204" pitchFamily="34" charset="0"/>
                <a:cs typeface="Arial" panose="020B0604020202020204" pitchFamily="34" charset="0"/>
              </a:rPr>
              <a:t> Hij zei, dat hij de</a:t>
            </a:r>
            <a:r>
              <a:rPr lang="nl-NL" sz="2400" b="1" i="0" dirty="0">
                <a:solidFill>
                  <a:srgbClr val="FFFF00"/>
                </a:solidFill>
                <a:effectLst/>
                <a:latin typeface="Arial" panose="020B0604020202020204" pitchFamily="34" charset="0"/>
                <a:cs typeface="Arial" panose="020B0604020202020204" pitchFamily="34" charset="0"/>
              </a:rPr>
              <a:t> republiek </a:t>
            </a:r>
            <a:r>
              <a:rPr lang="nl-NL" sz="2400" b="0" i="0" dirty="0">
                <a:effectLst/>
                <a:latin typeface="Arial" panose="020B0604020202020204" pitchFamily="34" charset="0"/>
                <a:cs typeface="Arial" panose="020B0604020202020204" pitchFamily="34" charset="0"/>
              </a:rPr>
              <a:t>gered had en dat de </a:t>
            </a:r>
            <a:r>
              <a:rPr lang="nl-NL" sz="2400" b="1" i="0" dirty="0">
                <a:solidFill>
                  <a:srgbClr val="FFFF00"/>
                </a:solidFill>
                <a:effectLst/>
                <a:latin typeface="Arial" panose="020B0604020202020204" pitchFamily="34" charset="0"/>
                <a:cs typeface="Arial" panose="020B0604020202020204" pitchFamily="34" charset="0"/>
              </a:rPr>
              <a:t>senaat</a:t>
            </a:r>
            <a:r>
              <a:rPr lang="nl-NL" sz="2400" b="0" i="0" dirty="0">
                <a:effectLst/>
                <a:latin typeface="Arial" panose="020B0604020202020204" pitchFamily="34" charset="0"/>
                <a:cs typeface="Arial" panose="020B0604020202020204" pitchFamily="34" charset="0"/>
              </a:rPr>
              <a:t> nu weer de macht had. Uit dankbaarheid gaf de senaat hem in het jaar 27 v. Chr. de eretitel Augustus (verhevene) en allerlei rechten. Zo was hij opperbevelhebber van het leger met toezicht op de belangrijkste schatkist, hoogste priester en jarenlang </a:t>
            </a:r>
            <a:r>
              <a:rPr lang="nl-NL" sz="2400" b="1" i="0" dirty="0">
                <a:solidFill>
                  <a:srgbClr val="FFFF00"/>
                </a:solidFill>
                <a:effectLst/>
                <a:latin typeface="Arial" panose="020B0604020202020204" pitchFamily="34" charset="0"/>
                <a:cs typeface="Arial" panose="020B0604020202020204" pitchFamily="34" charset="0"/>
              </a:rPr>
              <a:t>consul</a:t>
            </a:r>
            <a:r>
              <a:rPr lang="nl-NL" sz="2400" b="0" i="0" dirty="0">
                <a:effectLst/>
                <a:latin typeface="Arial" panose="020B0604020202020204" pitchFamily="34" charset="0"/>
                <a:cs typeface="Arial" panose="020B0604020202020204" pitchFamily="34" charset="0"/>
              </a:rPr>
              <a:t>. Hij kreeg de rechten van een </a:t>
            </a:r>
            <a:r>
              <a:rPr lang="nl-NL" sz="2400" b="1" i="0" dirty="0">
                <a:solidFill>
                  <a:srgbClr val="FFFF00"/>
                </a:solidFill>
                <a:effectLst/>
                <a:latin typeface="Arial" panose="020B0604020202020204" pitchFamily="34" charset="0"/>
                <a:cs typeface="Arial" panose="020B0604020202020204" pitchFamily="34" charset="0"/>
              </a:rPr>
              <a:t>volkstribuun</a:t>
            </a:r>
            <a:r>
              <a:rPr lang="nl-NL" sz="2400" b="0" i="0" dirty="0">
                <a:effectLst/>
                <a:latin typeface="Arial" panose="020B0604020202020204" pitchFamily="34" charset="0"/>
                <a:cs typeface="Arial" panose="020B0604020202020204" pitchFamily="34" charset="0"/>
              </a:rPr>
              <a:t>, dus ook het vetorecht waarmee hij beslissingen kon tegenhouden. Heel Egypte met zijn enorme graanvoorraad was zijn privébezit. Zo kon Augustus ervoor zorgen dat het volk van Rome altijd te eten had. Dat maakte hem natuurlijk populair. In naam was het Romeinse Rijk nog een </a:t>
            </a:r>
            <a:r>
              <a:rPr lang="nl-NL" sz="2400" b="1" i="0" dirty="0">
                <a:solidFill>
                  <a:srgbClr val="FFFF00"/>
                </a:solidFill>
                <a:effectLst/>
                <a:latin typeface="Arial" panose="020B0604020202020204" pitchFamily="34" charset="0"/>
                <a:cs typeface="Arial" panose="020B0604020202020204" pitchFamily="34" charset="0"/>
              </a:rPr>
              <a:t>republiek</a:t>
            </a:r>
            <a:r>
              <a:rPr lang="nl-NL" sz="2400" b="0" i="0" dirty="0">
                <a:effectLst/>
                <a:latin typeface="Arial" panose="020B0604020202020204" pitchFamily="34" charset="0"/>
                <a:cs typeface="Arial" panose="020B0604020202020204" pitchFamily="34" charset="0"/>
              </a:rPr>
              <a:t>, maar in feite had één persoon er alle macht en was het dus een </a:t>
            </a:r>
            <a:r>
              <a:rPr lang="nl-NL" sz="2400" b="1" i="0" dirty="0">
                <a:solidFill>
                  <a:srgbClr val="FFFF00"/>
                </a:solidFill>
                <a:effectLst/>
                <a:latin typeface="Arial" panose="020B0604020202020204" pitchFamily="34" charset="0"/>
                <a:cs typeface="Arial" panose="020B0604020202020204" pitchFamily="34" charset="0"/>
              </a:rPr>
              <a:t>monarchie</a:t>
            </a:r>
            <a:r>
              <a:rPr lang="nl-NL" sz="2400" b="0" i="0" dirty="0">
                <a:effectLst/>
                <a:latin typeface="Arial" panose="020B0604020202020204" pitchFamily="34" charset="0"/>
                <a:cs typeface="Arial" panose="020B0604020202020204" pitchFamily="34" charset="0"/>
              </a:rPr>
              <a:t>. Moderne historici laten de Romeinse keizertijd beginnen bij keizer Augustus</a:t>
            </a:r>
            <a:r>
              <a:rPr lang="nl-NL" b="0" i="0" dirty="0">
                <a:effectLst/>
                <a:latin typeface="ff-tisa-web-pro"/>
              </a:rPr>
              <a:t>.</a:t>
            </a:r>
            <a:endParaRPr lang="nl-NL" dirty="0"/>
          </a:p>
        </p:txBody>
      </p:sp>
      <p:pic>
        <p:nvPicPr>
          <p:cNvPr id="4" name="Picture 4" descr="Tijdvak 2 - hv123 - Lesmateriaal - Wikiwijs">
            <a:extLst>
              <a:ext uri="{FF2B5EF4-FFF2-40B4-BE49-F238E27FC236}">
                <a16:creationId xmlns:a16="http://schemas.microsoft.com/office/drawing/2014/main" id="{19276D10-E19D-48DA-8E8D-49776D607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44" y="0"/>
            <a:ext cx="913836" cy="91383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F6B6FC94-6EA9-41AD-8065-BCDD4558A898}"/>
              </a:ext>
            </a:extLst>
          </p:cNvPr>
          <p:cNvSpPr txBox="1">
            <a:spLocks/>
          </p:cNvSpPr>
          <p:nvPr/>
        </p:nvSpPr>
        <p:spPr>
          <a:xfrm>
            <a:off x="526326" y="5682421"/>
            <a:ext cx="11916098" cy="38608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endParaRPr lang="nl-NL" dirty="0"/>
          </a:p>
        </p:txBody>
      </p:sp>
      <p:sp>
        <p:nvSpPr>
          <p:cNvPr id="6" name="Tekstvak 5">
            <a:extLst>
              <a:ext uri="{FF2B5EF4-FFF2-40B4-BE49-F238E27FC236}">
                <a16:creationId xmlns:a16="http://schemas.microsoft.com/office/drawing/2014/main" id="{4A6B05EF-317F-473E-8D62-898E98F05449}"/>
              </a:ext>
            </a:extLst>
          </p:cNvPr>
          <p:cNvSpPr txBox="1"/>
          <p:nvPr/>
        </p:nvSpPr>
        <p:spPr>
          <a:xfrm>
            <a:off x="86244" y="4765119"/>
            <a:ext cx="12192000" cy="2092881"/>
          </a:xfrm>
          <a:prstGeom prst="rect">
            <a:avLst/>
          </a:prstGeom>
          <a:noFill/>
        </p:spPr>
        <p:txBody>
          <a:bodyPr wrap="square" rtlCol="0">
            <a:spAutoFit/>
          </a:bodyPr>
          <a:lstStyle/>
          <a:p>
            <a:pPr marL="342900" indent="-342900">
              <a:buFont typeface="+mj-lt"/>
              <a:buAutoNum type="arabicPeriod"/>
            </a:pPr>
            <a:r>
              <a:rPr lang="nl-NL" sz="2600" b="0" i="0" dirty="0">
                <a:effectLst/>
                <a:highlight>
                  <a:srgbClr val="800000"/>
                </a:highlight>
                <a:latin typeface="Arial" panose="020B0604020202020204" pitchFamily="34" charset="0"/>
                <a:cs typeface="Arial" panose="020B0604020202020204" pitchFamily="34" charset="0"/>
              </a:rPr>
              <a:t>“Octavianus pakte het slimmer aan dan </a:t>
            </a:r>
            <a:r>
              <a:rPr lang="nl-NL" sz="2600" dirty="0">
                <a:effectLst/>
                <a:highlight>
                  <a:srgbClr val="800000"/>
                </a:highlight>
                <a:latin typeface="Arial" panose="020B0604020202020204" pitchFamily="34" charset="0"/>
                <a:cs typeface="Arial" panose="020B0604020202020204" pitchFamily="34" charset="0"/>
              </a:rPr>
              <a:t>Julius Caesar.” Wat deed Octavianus anders dan Julius Caesar?</a:t>
            </a:r>
          </a:p>
          <a:p>
            <a:pPr marL="342900" indent="-342900">
              <a:buFont typeface="+mj-lt"/>
              <a:buAutoNum type="arabicPeriod"/>
            </a:pPr>
            <a:r>
              <a:rPr lang="nl-NL" sz="2600" dirty="0">
                <a:highlight>
                  <a:srgbClr val="800000"/>
                </a:highlight>
                <a:latin typeface="Arial" panose="020B0604020202020204" pitchFamily="34" charset="0"/>
                <a:cs typeface="Arial" panose="020B0604020202020204" pitchFamily="34" charset="0"/>
              </a:rPr>
              <a:t>Welke functies kreeg Augustus allemaal?</a:t>
            </a:r>
          </a:p>
          <a:p>
            <a:pPr marL="342900" indent="-342900">
              <a:buFont typeface="+mj-lt"/>
              <a:buAutoNum type="arabicPeriod"/>
            </a:pPr>
            <a:r>
              <a:rPr lang="nl-NL" sz="2600" dirty="0">
                <a:highlight>
                  <a:srgbClr val="800000"/>
                </a:highlight>
                <a:latin typeface="Arial" panose="020B0604020202020204" pitchFamily="34" charset="0"/>
                <a:cs typeface="Arial" panose="020B0604020202020204" pitchFamily="34" charset="0"/>
              </a:rPr>
              <a:t>Hoe kreeg Augustus het volk achter zich om toch keizer (</a:t>
            </a:r>
            <a:r>
              <a:rPr lang="nl-NL" sz="2600" b="1" dirty="0">
                <a:solidFill>
                  <a:srgbClr val="FFFF00"/>
                </a:solidFill>
                <a:highlight>
                  <a:srgbClr val="800000"/>
                </a:highlight>
                <a:latin typeface="Arial" panose="020B0604020202020204" pitchFamily="34" charset="0"/>
                <a:cs typeface="Arial" panose="020B0604020202020204" pitchFamily="34" charset="0"/>
              </a:rPr>
              <a:t>monarchie</a:t>
            </a:r>
            <a:r>
              <a:rPr lang="nl-NL" sz="2600" dirty="0">
                <a:highlight>
                  <a:srgbClr val="800000"/>
                </a:highlight>
                <a:latin typeface="Arial" panose="020B0604020202020204" pitchFamily="34" charset="0"/>
                <a:cs typeface="Arial" panose="020B0604020202020204" pitchFamily="34" charset="0"/>
              </a:rPr>
              <a:t>) te worden?</a:t>
            </a:r>
          </a:p>
        </p:txBody>
      </p:sp>
    </p:spTree>
    <p:extLst>
      <p:ext uri="{BB962C8B-B14F-4D97-AF65-F5344CB8AC3E}">
        <p14:creationId xmlns:p14="http://schemas.microsoft.com/office/powerpoint/2010/main" val="1855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E1403-90C7-45D3-B3E3-FAF1154EB2EB}"/>
              </a:ext>
            </a:extLst>
          </p:cNvPr>
          <p:cNvSpPr>
            <a:spLocks noGrp="1"/>
          </p:cNvSpPr>
          <p:nvPr>
            <p:ph type="title"/>
          </p:nvPr>
        </p:nvSpPr>
        <p:spPr>
          <a:xfrm>
            <a:off x="1307495" y="-76200"/>
            <a:ext cx="10353761" cy="1326321"/>
          </a:xfrm>
        </p:spPr>
        <p:txBody>
          <a:bodyPr/>
          <a:lstStyle/>
          <a:p>
            <a:r>
              <a:rPr lang="nl-NL" dirty="0">
                <a:highlight>
                  <a:srgbClr val="800000"/>
                </a:highlight>
              </a:rPr>
              <a:t>De Keizertijd</a:t>
            </a:r>
          </a:p>
        </p:txBody>
      </p:sp>
      <p:sp>
        <p:nvSpPr>
          <p:cNvPr id="3" name="Tijdelijke aanduiding voor inhoud 2">
            <a:extLst>
              <a:ext uri="{FF2B5EF4-FFF2-40B4-BE49-F238E27FC236}">
                <a16:creationId xmlns:a16="http://schemas.microsoft.com/office/drawing/2014/main" id="{3619734B-4273-479D-AFFE-9E324C016726}"/>
              </a:ext>
            </a:extLst>
          </p:cNvPr>
          <p:cNvSpPr>
            <a:spLocks noGrp="1"/>
          </p:cNvSpPr>
          <p:nvPr>
            <p:ph idx="1"/>
          </p:nvPr>
        </p:nvSpPr>
        <p:spPr>
          <a:xfrm>
            <a:off x="0" y="913836"/>
            <a:ext cx="12192000" cy="3860800"/>
          </a:xfrm>
        </p:spPr>
        <p:txBody>
          <a:bodyPr>
            <a:normAutofit fontScale="92500"/>
          </a:bodyPr>
          <a:lstStyle/>
          <a:p>
            <a:pPr algn="l"/>
            <a:r>
              <a:rPr lang="nl-NL" sz="2200" b="0" i="0" dirty="0">
                <a:effectLst/>
                <a:latin typeface="Arial" panose="020B0604020202020204" pitchFamily="34" charset="0"/>
                <a:cs typeface="Arial" panose="020B0604020202020204" pitchFamily="34" charset="0"/>
              </a:rPr>
              <a:t>Augustus regeerde meer dan veertig jaar. Toen hij in 14 n. Chr. stierf, waren er bijna geen mensen meer die terug wilden naar de Republiek met zijn politieke ruzies, hongersnood en burgeroorlog.</a:t>
            </a:r>
          </a:p>
          <a:p>
            <a:pPr algn="l"/>
            <a:r>
              <a:rPr lang="nl-NL" sz="2200" b="0" i="0" dirty="0">
                <a:effectLst/>
                <a:latin typeface="Arial" panose="020B0604020202020204" pitchFamily="34" charset="0"/>
                <a:cs typeface="Arial" panose="020B0604020202020204" pitchFamily="34" charset="0"/>
              </a:rPr>
              <a:t>De senaat bleef bestaan, net als consuls en volkstribunen. Maar voortaan was de keizer de baas. Hij benoemde zijn eigen mensen om provincies te besturen, voor financiën en rechtspraak en om de legers te leiden. Zo ontstond er naast het senaatsbestuur geleidelijk een apart keizerlijk bestuur met een soort ministeries. De meeste keizers zorgden ervoor dat ze een goede band hadden met de senaat en met het leger en dat ze populair waren bij de bevolking. De </a:t>
            </a:r>
            <a:r>
              <a:rPr lang="nl-NL" sz="2200" b="1" i="0" dirty="0">
                <a:solidFill>
                  <a:srgbClr val="FFFF00"/>
                </a:solidFill>
                <a:effectLst/>
                <a:latin typeface="Arial" panose="020B0604020202020204" pitchFamily="34" charset="0"/>
                <a:cs typeface="Arial" panose="020B0604020202020204" pitchFamily="34" charset="0"/>
              </a:rPr>
              <a:t>volksvergaderingen</a:t>
            </a:r>
            <a:r>
              <a:rPr lang="nl-NL" sz="2200" b="0" i="0" dirty="0">
                <a:effectLst/>
                <a:latin typeface="Arial" panose="020B0604020202020204" pitchFamily="34" charset="0"/>
                <a:cs typeface="Arial" panose="020B0604020202020204" pitchFamily="34" charset="0"/>
              </a:rPr>
              <a:t> hadden geen macht meer, maar bij gladiatorenspelen en wagenrennen kon het volk zijn mening laten horen</a:t>
            </a:r>
          </a:p>
          <a:p>
            <a:endParaRPr lang="nl-NL" dirty="0"/>
          </a:p>
        </p:txBody>
      </p:sp>
      <p:pic>
        <p:nvPicPr>
          <p:cNvPr id="4" name="Picture 4" descr="Tijdvak 2 - hv123 - Lesmateriaal - Wikiwijs">
            <a:extLst>
              <a:ext uri="{FF2B5EF4-FFF2-40B4-BE49-F238E27FC236}">
                <a16:creationId xmlns:a16="http://schemas.microsoft.com/office/drawing/2014/main" id="{19276D10-E19D-48DA-8E8D-49776D607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44" y="0"/>
            <a:ext cx="913836" cy="91383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F6B6FC94-6EA9-41AD-8065-BCDD4558A898}"/>
              </a:ext>
            </a:extLst>
          </p:cNvPr>
          <p:cNvSpPr txBox="1">
            <a:spLocks/>
          </p:cNvSpPr>
          <p:nvPr/>
        </p:nvSpPr>
        <p:spPr>
          <a:xfrm>
            <a:off x="526326" y="5682421"/>
            <a:ext cx="11916098" cy="38608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endParaRPr lang="nl-NL" dirty="0"/>
          </a:p>
        </p:txBody>
      </p:sp>
      <p:graphicFrame>
        <p:nvGraphicFramePr>
          <p:cNvPr id="7" name="Tabel 7">
            <a:extLst>
              <a:ext uri="{FF2B5EF4-FFF2-40B4-BE49-F238E27FC236}">
                <a16:creationId xmlns:a16="http://schemas.microsoft.com/office/drawing/2014/main" id="{484CC5FA-600C-4D85-8ED7-93D1EF31350D}"/>
              </a:ext>
            </a:extLst>
          </p:cNvPr>
          <p:cNvGraphicFramePr>
            <a:graphicFrameLocks noGrp="1"/>
          </p:cNvGraphicFramePr>
          <p:nvPr>
            <p:extLst>
              <p:ext uri="{D42A27DB-BD31-4B8C-83A1-F6EECF244321}">
                <p14:modId xmlns:p14="http://schemas.microsoft.com/office/powerpoint/2010/main" val="864990404"/>
              </p:ext>
            </p:extLst>
          </p:nvPr>
        </p:nvGraphicFramePr>
        <p:xfrm>
          <a:off x="3977757" y="4172052"/>
          <a:ext cx="8127999" cy="2590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91182343"/>
                    </a:ext>
                  </a:extLst>
                </a:gridCol>
                <a:gridCol w="2709333">
                  <a:extLst>
                    <a:ext uri="{9D8B030D-6E8A-4147-A177-3AD203B41FA5}">
                      <a16:colId xmlns:a16="http://schemas.microsoft.com/office/drawing/2014/main" val="591495341"/>
                    </a:ext>
                  </a:extLst>
                </a:gridCol>
                <a:gridCol w="2709333">
                  <a:extLst>
                    <a:ext uri="{9D8B030D-6E8A-4147-A177-3AD203B41FA5}">
                      <a16:colId xmlns:a16="http://schemas.microsoft.com/office/drawing/2014/main" val="4154848103"/>
                    </a:ext>
                  </a:extLst>
                </a:gridCol>
              </a:tblGrid>
              <a:tr h="370840">
                <a:tc>
                  <a:txBody>
                    <a:bodyPr/>
                    <a:lstStyle/>
                    <a:p>
                      <a:endParaRPr lang="nl-NL" sz="2000" dirty="0">
                        <a:latin typeface="Arial" panose="020B0604020202020204" pitchFamily="34" charset="0"/>
                        <a:cs typeface="Arial" panose="020B0604020202020204" pitchFamily="34" charset="0"/>
                      </a:endParaRPr>
                    </a:p>
                  </a:txBody>
                  <a:tcPr/>
                </a:tc>
                <a:tc>
                  <a:txBody>
                    <a:bodyPr/>
                    <a:lstStyle/>
                    <a:p>
                      <a:r>
                        <a:rPr lang="nl-NL" sz="2000" b="1" dirty="0">
                          <a:solidFill>
                            <a:srgbClr val="FFFF00"/>
                          </a:solidFill>
                          <a:highlight>
                            <a:srgbClr val="800000"/>
                          </a:highlight>
                          <a:latin typeface="Arial" panose="020B0604020202020204" pitchFamily="34" charset="0"/>
                          <a:cs typeface="Arial" panose="020B0604020202020204" pitchFamily="34" charset="0"/>
                        </a:rPr>
                        <a:t>De republiek</a:t>
                      </a:r>
                    </a:p>
                  </a:txBody>
                  <a:tcPr/>
                </a:tc>
                <a:tc>
                  <a:txBody>
                    <a:bodyPr/>
                    <a:lstStyle/>
                    <a:p>
                      <a:r>
                        <a:rPr lang="nl-NL" sz="2000" b="1" dirty="0">
                          <a:solidFill>
                            <a:srgbClr val="FFFF00"/>
                          </a:solidFill>
                          <a:highlight>
                            <a:srgbClr val="800000"/>
                          </a:highlight>
                          <a:latin typeface="Arial" panose="020B0604020202020204" pitchFamily="34" charset="0"/>
                          <a:cs typeface="Arial" panose="020B0604020202020204" pitchFamily="34" charset="0"/>
                        </a:rPr>
                        <a:t>Het keizerrijk</a:t>
                      </a:r>
                    </a:p>
                  </a:txBody>
                  <a:tcPr/>
                </a:tc>
                <a:extLst>
                  <a:ext uri="{0D108BD9-81ED-4DB2-BD59-A6C34878D82A}">
                    <a16:rowId xmlns:a16="http://schemas.microsoft.com/office/drawing/2014/main" val="3690068633"/>
                  </a:ext>
                </a:extLst>
              </a:tr>
              <a:tr h="370840">
                <a:tc>
                  <a:txBody>
                    <a:bodyPr/>
                    <a:lstStyle/>
                    <a:p>
                      <a:r>
                        <a:rPr lang="nl-NL" sz="2000" dirty="0">
                          <a:latin typeface="Arial" panose="020B0604020202020204" pitchFamily="34" charset="0"/>
                          <a:cs typeface="Arial" panose="020B0604020202020204" pitchFamily="34" charset="0"/>
                        </a:rPr>
                        <a:t>Leiding van Rome</a:t>
                      </a:r>
                    </a:p>
                  </a:txBody>
                  <a:tcPr/>
                </a:tc>
                <a:tc>
                  <a:txBody>
                    <a:bodyPr/>
                    <a:lstStyle/>
                    <a:p>
                      <a:endParaRPr lang="nl-NL" sz="2000">
                        <a:latin typeface="Arial" panose="020B0604020202020204" pitchFamily="34" charset="0"/>
                        <a:cs typeface="Arial" panose="020B0604020202020204" pitchFamily="34" charset="0"/>
                      </a:endParaRPr>
                    </a:p>
                  </a:txBody>
                  <a:tcPr/>
                </a:tc>
                <a:tc>
                  <a:txBody>
                    <a:bodyPr/>
                    <a:lstStyle/>
                    <a:p>
                      <a:endParaRPr lang="nl-NL"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9874924"/>
                  </a:ext>
                </a:extLst>
              </a:tr>
              <a:tr h="370840">
                <a:tc>
                  <a:txBody>
                    <a:bodyPr/>
                    <a:lstStyle/>
                    <a:p>
                      <a:r>
                        <a:rPr lang="nl-NL" sz="2000" dirty="0">
                          <a:latin typeface="Arial" panose="020B0604020202020204" pitchFamily="34" charset="0"/>
                          <a:cs typeface="Arial" panose="020B0604020202020204" pitchFamily="34" charset="0"/>
                        </a:rPr>
                        <a:t>Vergaderen over wetten</a:t>
                      </a:r>
                    </a:p>
                  </a:txBody>
                  <a:tcPr/>
                </a:tc>
                <a:tc>
                  <a:txBody>
                    <a:bodyPr/>
                    <a:lstStyle/>
                    <a:p>
                      <a:endParaRPr lang="nl-NL" sz="2000">
                        <a:latin typeface="Arial" panose="020B0604020202020204" pitchFamily="34" charset="0"/>
                        <a:cs typeface="Arial" panose="020B0604020202020204" pitchFamily="34" charset="0"/>
                      </a:endParaRPr>
                    </a:p>
                  </a:txBody>
                  <a:tcPr/>
                </a:tc>
                <a:tc>
                  <a:txBody>
                    <a:bodyPr/>
                    <a:lstStyle/>
                    <a:p>
                      <a:endParaRPr lang="nl-NL"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35572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latin typeface="Arial" panose="020B0604020202020204" pitchFamily="34" charset="0"/>
                          <a:cs typeface="Arial" panose="020B0604020202020204" pitchFamily="34" charset="0"/>
                        </a:rPr>
                        <a:t>Komt voor het volk op.</a:t>
                      </a:r>
                    </a:p>
                    <a:p>
                      <a:endParaRPr lang="nl-NL" sz="2000" dirty="0">
                        <a:latin typeface="Arial" panose="020B0604020202020204" pitchFamily="34" charset="0"/>
                        <a:cs typeface="Arial" panose="020B0604020202020204" pitchFamily="34" charset="0"/>
                      </a:endParaRPr>
                    </a:p>
                  </a:txBody>
                  <a:tcPr/>
                </a:tc>
                <a:tc>
                  <a:txBody>
                    <a:bodyPr/>
                    <a:lstStyle/>
                    <a:p>
                      <a:endParaRPr lang="nl-NL" sz="2000" dirty="0">
                        <a:latin typeface="Arial" panose="020B0604020202020204" pitchFamily="34" charset="0"/>
                        <a:cs typeface="Arial" panose="020B0604020202020204" pitchFamily="34" charset="0"/>
                      </a:endParaRPr>
                    </a:p>
                  </a:txBody>
                  <a:tcPr/>
                </a:tc>
                <a:tc>
                  <a:txBody>
                    <a:bodyPr/>
                    <a:lstStyle/>
                    <a:p>
                      <a:endParaRPr lang="nl-NL"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8926669"/>
                  </a:ext>
                </a:extLst>
              </a:tr>
              <a:tr h="370840">
                <a:tc>
                  <a:txBody>
                    <a:bodyPr/>
                    <a:lstStyle/>
                    <a:p>
                      <a:r>
                        <a:rPr lang="nl-NL" sz="2000" dirty="0">
                          <a:latin typeface="Arial" panose="020B0604020202020204" pitchFamily="34" charset="0"/>
                          <a:cs typeface="Arial" panose="020B0604020202020204" pitchFamily="34" charset="0"/>
                        </a:rPr>
                        <a:t>Zorgt voor de armen</a:t>
                      </a:r>
                    </a:p>
                  </a:txBody>
                  <a:tcPr/>
                </a:tc>
                <a:tc>
                  <a:txBody>
                    <a:bodyPr/>
                    <a:lstStyle/>
                    <a:p>
                      <a:endParaRPr lang="nl-NL" sz="2000">
                        <a:latin typeface="Arial" panose="020B0604020202020204" pitchFamily="34" charset="0"/>
                        <a:cs typeface="Arial" panose="020B0604020202020204" pitchFamily="34" charset="0"/>
                      </a:endParaRPr>
                    </a:p>
                  </a:txBody>
                  <a:tcPr/>
                </a:tc>
                <a:tc>
                  <a:txBody>
                    <a:bodyPr/>
                    <a:lstStyle/>
                    <a:p>
                      <a:endParaRPr lang="nl-N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1694930"/>
                  </a:ext>
                </a:extLst>
              </a:tr>
            </a:tbl>
          </a:graphicData>
        </a:graphic>
      </p:graphicFrame>
      <p:sp>
        <p:nvSpPr>
          <p:cNvPr id="8" name="Tekstvak 7">
            <a:extLst>
              <a:ext uri="{FF2B5EF4-FFF2-40B4-BE49-F238E27FC236}">
                <a16:creationId xmlns:a16="http://schemas.microsoft.com/office/drawing/2014/main" id="{5718AC9F-C81B-474E-9BEF-C757DDD55415}"/>
              </a:ext>
            </a:extLst>
          </p:cNvPr>
          <p:cNvSpPr txBox="1"/>
          <p:nvPr/>
        </p:nvSpPr>
        <p:spPr>
          <a:xfrm>
            <a:off x="214139" y="4305199"/>
            <a:ext cx="3677374" cy="2246769"/>
          </a:xfrm>
          <a:prstGeom prst="rect">
            <a:avLst/>
          </a:prstGeom>
          <a:noFill/>
        </p:spPr>
        <p:txBody>
          <a:bodyPr wrap="square" rtlCol="0">
            <a:spAutoFit/>
          </a:bodyPr>
          <a:lstStyle/>
          <a:p>
            <a:r>
              <a:rPr lang="nl-NL" sz="2800" dirty="0">
                <a:highlight>
                  <a:srgbClr val="800000"/>
                </a:highlight>
                <a:latin typeface="Arial" panose="020B0604020202020204" pitchFamily="34" charset="0"/>
                <a:cs typeface="Arial" panose="020B0604020202020204" pitchFamily="34" charset="0"/>
              </a:rPr>
              <a:t>Neem het schema over en vul de verschillen tussen de Republiek en het keizerrijk in.</a:t>
            </a:r>
          </a:p>
        </p:txBody>
      </p:sp>
    </p:spTree>
    <p:extLst>
      <p:ext uri="{BB962C8B-B14F-4D97-AF65-F5344CB8AC3E}">
        <p14:creationId xmlns:p14="http://schemas.microsoft.com/office/powerpoint/2010/main" val="338221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85597"/>
            <a:ext cx="10353761" cy="1326321"/>
          </a:xfrm>
        </p:spPr>
        <p:txBody>
          <a:bodyPr>
            <a:normAutofit/>
          </a:bodyPr>
          <a:lstStyle/>
          <a:p>
            <a:r>
              <a:rPr lang="nl-NL" sz="4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482600" y="1326321"/>
            <a:ext cx="12106027" cy="6391976"/>
          </a:xfrm>
        </p:spPr>
        <p:txBody>
          <a:bodyPr>
            <a:normAutofit fontScale="40000" lnSpcReduction="20000"/>
          </a:bodyPr>
          <a:lstStyle/>
          <a:p>
            <a:pPr algn="l">
              <a:lnSpc>
                <a:spcPct val="170000"/>
              </a:lnSpc>
            </a:pPr>
            <a:r>
              <a:rPr lang="nl-NL" sz="7000" b="0" i="0" dirty="0">
                <a:effectLst/>
                <a:highlight>
                  <a:srgbClr val="800000"/>
                </a:highlight>
                <a:latin typeface="Arial" panose="020B0604020202020204" pitchFamily="34" charset="0"/>
                <a:cs typeface="Arial" panose="020B0604020202020204" pitchFamily="34" charset="0"/>
              </a:rPr>
              <a:t>De betekenis van de volgende begrippen kunnen geven: </a:t>
            </a:r>
            <a:r>
              <a:rPr lang="nl-NL" sz="7000" b="1" i="1" dirty="0">
                <a:solidFill>
                  <a:srgbClr val="FFFF00"/>
                </a:solidFill>
                <a:effectLst/>
                <a:highlight>
                  <a:srgbClr val="800000"/>
                </a:highlight>
                <a:latin typeface="Arial" panose="020B0604020202020204" pitchFamily="34" charset="0"/>
                <a:cs typeface="Arial" panose="020B0604020202020204" pitchFamily="34" charset="0"/>
              </a:rPr>
              <a:t>proletariërs, gladiatoren, vrijgelatenen, brood en spelen, keizertijd .</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De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sociale lagen </a:t>
            </a:r>
            <a:r>
              <a:rPr lang="nl-NL" sz="7000" dirty="0">
                <a:effectLst/>
                <a:highlight>
                  <a:srgbClr val="800000"/>
                </a:highlight>
                <a:latin typeface="Arial" panose="020B0604020202020204" pitchFamily="34" charset="0"/>
                <a:cs typeface="Arial" panose="020B0604020202020204" pitchFamily="34" charset="0"/>
              </a:rPr>
              <a:t>binnen de Romeinse beschaving noemen.</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Benoemen hoe met slaaf werd en hierna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vrijgelatenen </a:t>
            </a:r>
            <a:r>
              <a:rPr lang="nl-NL" sz="7000" dirty="0">
                <a:effectLst/>
                <a:highlight>
                  <a:srgbClr val="800000"/>
                </a:highlight>
                <a:latin typeface="Arial" panose="020B0604020202020204" pitchFamily="34" charset="0"/>
                <a:cs typeface="Arial" panose="020B0604020202020204" pitchFamily="34" charset="0"/>
              </a:rPr>
              <a:t>in het rijk.</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Uitleggen hoe </a:t>
            </a:r>
            <a:r>
              <a:rPr lang="nl-NL" sz="7000" b="1" i="1" dirty="0">
                <a:solidFill>
                  <a:srgbClr val="FFFF00"/>
                </a:solidFill>
                <a:effectLst/>
                <a:highlight>
                  <a:srgbClr val="800000"/>
                </a:highlight>
                <a:latin typeface="Arial" panose="020B0604020202020204" pitchFamily="34" charset="0"/>
                <a:cs typeface="Arial" panose="020B0604020202020204" pitchFamily="34" charset="0"/>
              </a:rPr>
              <a:t>brood en spelen </a:t>
            </a:r>
            <a:r>
              <a:rPr lang="nl-NL" sz="7000" dirty="0">
                <a:effectLst/>
                <a:highlight>
                  <a:srgbClr val="800000"/>
                </a:highlight>
                <a:latin typeface="Arial" panose="020B0604020202020204" pitchFamily="34" charset="0"/>
                <a:cs typeface="Arial" panose="020B0604020202020204" pitchFamily="34" charset="0"/>
              </a:rPr>
              <a:t>opstanden tegen moest houden.</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Uitleggen hoe Rome een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monarchie</a:t>
            </a:r>
            <a:r>
              <a:rPr lang="nl-NL" sz="7000" dirty="0">
                <a:effectLst/>
                <a:highlight>
                  <a:srgbClr val="800000"/>
                </a:highlight>
                <a:latin typeface="Arial" panose="020B0604020202020204" pitchFamily="34" charset="0"/>
                <a:cs typeface="Arial" panose="020B0604020202020204" pitchFamily="34" charset="0"/>
              </a:rPr>
              <a:t> werd onder Keizer Augustus.</a:t>
            </a:r>
          </a:p>
          <a:p>
            <a:pPr algn="l">
              <a:lnSpc>
                <a:spcPct val="170000"/>
              </a:lnSpc>
            </a:pPr>
            <a:r>
              <a:rPr lang="nl-NL" sz="7000" b="0" dirty="0">
                <a:effectLst/>
                <a:highlight>
                  <a:srgbClr val="800000"/>
                </a:highlight>
                <a:latin typeface="Arial" panose="020B0604020202020204" pitchFamily="34" charset="0"/>
                <a:cs typeface="Arial" panose="020B0604020202020204" pitchFamily="34" charset="0"/>
              </a:rPr>
              <a:t>Verschillen tussen de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Republiek</a:t>
            </a:r>
            <a:r>
              <a:rPr lang="nl-NL" sz="7000" b="0" dirty="0">
                <a:effectLst/>
                <a:highlight>
                  <a:srgbClr val="800000"/>
                </a:highlight>
                <a:latin typeface="Arial" panose="020B0604020202020204" pitchFamily="34" charset="0"/>
                <a:cs typeface="Arial" panose="020B0604020202020204" pitchFamily="34" charset="0"/>
              </a:rPr>
              <a:t> en het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keizerrijk</a:t>
            </a:r>
            <a:r>
              <a:rPr lang="nl-NL" sz="7000" b="0" dirty="0">
                <a:effectLst/>
                <a:highlight>
                  <a:srgbClr val="800000"/>
                </a:highlight>
                <a:latin typeface="Arial" panose="020B0604020202020204" pitchFamily="34" charset="0"/>
                <a:cs typeface="Arial" panose="020B0604020202020204" pitchFamily="34" charset="0"/>
              </a:rPr>
              <a:t> benoemen.</a:t>
            </a:r>
            <a:br>
              <a:rPr lang="nl-NL" sz="7000" b="0" i="1" dirty="0">
                <a:effectLst/>
                <a:highlight>
                  <a:srgbClr val="800000"/>
                </a:highlight>
                <a:latin typeface="Arial" panose="020B0604020202020204" pitchFamily="34" charset="0"/>
                <a:cs typeface="Arial" panose="020B0604020202020204" pitchFamily="34" charset="0"/>
              </a:rPr>
            </a:br>
            <a:endParaRPr lang="nl-NL" sz="7000" b="0" i="0" dirty="0">
              <a:effectLst/>
              <a:highlight>
                <a:srgbClr val="800000"/>
              </a:highlight>
              <a:latin typeface="Arial" panose="020B0604020202020204" pitchFamily="34" charset="0"/>
              <a:cs typeface="Arial" panose="020B0604020202020204" pitchFamily="34" charset="0"/>
            </a:endParaRPr>
          </a:p>
          <a:p>
            <a:pPr>
              <a:lnSpc>
                <a:spcPct val="170000"/>
              </a:lnSpc>
            </a:pPr>
            <a:endParaRPr lang="nl-NL" sz="7000" dirty="0">
              <a:highlight>
                <a:srgbClr val="800000"/>
              </a:highlight>
              <a:latin typeface="Arial" panose="020B0604020202020204" pitchFamily="34" charset="0"/>
              <a:cs typeface="Arial" panose="020B0604020202020204" pitchFamily="34" charset="0"/>
            </a:endParaRP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00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85597"/>
            <a:ext cx="10353761" cy="1326321"/>
          </a:xfrm>
        </p:spPr>
        <p:txBody>
          <a:bodyPr>
            <a:normAutofit/>
          </a:bodyPr>
          <a:lstStyle/>
          <a:p>
            <a:r>
              <a:rPr lang="nl-NL" sz="4400" dirty="0">
                <a:highlight>
                  <a:srgbClr val="800000"/>
                </a:highlight>
              </a:rPr>
              <a:t>Controlevragen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469900" y="1462718"/>
            <a:ext cx="11722100" cy="5255582"/>
          </a:xfrm>
        </p:spPr>
        <p:txBody>
          <a:bodyPr>
            <a:normAutofit lnSpcReduction="10000"/>
          </a:bodyPr>
          <a:lstStyle/>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Geef de betekenis van : </a:t>
            </a:r>
            <a:r>
              <a:rPr lang="nl-NL" sz="2800" b="1" dirty="0">
                <a:solidFill>
                  <a:srgbClr val="FFFF00"/>
                </a:solidFill>
                <a:highlight>
                  <a:srgbClr val="800000"/>
                </a:highlight>
                <a:latin typeface="Arial" panose="020B0604020202020204" pitchFamily="34" charset="0"/>
                <a:cs typeface="Arial" panose="020B0604020202020204" pitchFamily="34" charset="0"/>
              </a:rPr>
              <a:t>proletariërs, gladiatoren, vrijgelatenen, brood en spelen, keizertijd</a:t>
            </a:r>
            <a:r>
              <a:rPr lang="nl-NL" sz="2800" dirty="0">
                <a:highlight>
                  <a:srgbClr val="800000"/>
                </a:highlight>
                <a:latin typeface="Arial" panose="020B0604020202020204" pitchFamily="34" charset="0"/>
                <a:cs typeface="Arial" panose="020B0604020202020204" pitchFamily="34" charset="0"/>
              </a:rPr>
              <a:t> .</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Welke </a:t>
            </a:r>
            <a:r>
              <a:rPr lang="nl-NL" sz="2800" b="1" dirty="0">
                <a:solidFill>
                  <a:srgbClr val="FFFF00"/>
                </a:solidFill>
                <a:highlight>
                  <a:srgbClr val="800000"/>
                </a:highlight>
                <a:latin typeface="Arial" panose="020B0604020202020204" pitchFamily="34" charset="0"/>
                <a:cs typeface="Arial" panose="020B0604020202020204" pitchFamily="34" charset="0"/>
              </a:rPr>
              <a:t>sociale lagen </a:t>
            </a:r>
            <a:r>
              <a:rPr lang="nl-NL" sz="2800" dirty="0">
                <a:highlight>
                  <a:srgbClr val="800000"/>
                </a:highlight>
                <a:latin typeface="Arial" panose="020B0604020202020204" pitchFamily="34" charset="0"/>
                <a:cs typeface="Arial" panose="020B0604020202020204" pitchFamily="34" charset="0"/>
              </a:rPr>
              <a:t>waren er binnen de Romeinse beschaving?</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Hoe kwam Rome aan zoveel slaven?</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Hoe kon een slaaf een </a:t>
            </a:r>
            <a:r>
              <a:rPr lang="nl-NL" sz="2800" b="1" dirty="0">
                <a:solidFill>
                  <a:srgbClr val="FFFF00"/>
                </a:solidFill>
                <a:highlight>
                  <a:srgbClr val="800000"/>
                </a:highlight>
                <a:latin typeface="Arial" panose="020B0604020202020204" pitchFamily="34" charset="0"/>
                <a:cs typeface="Arial" panose="020B0604020202020204" pitchFamily="34" charset="0"/>
              </a:rPr>
              <a:t>vrijgelatene</a:t>
            </a:r>
            <a:r>
              <a:rPr lang="nl-NL" sz="2800" dirty="0">
                <a:highlight>
                  <a:srgbClr val="800000"/>
                </a:highlight>
                <a:latin typeface="Arial" panose="020B0604020202020204" pitchFamily="34" charset="0"/>
                <a:cs typeface="Arial" panose="020B0604020202020204" pitchFamily="34" charset="0"/>
              </a:rPr>
              <a:t> worden?</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Hoe moest </a:t>
            </a:r>
            <a:r>
              <a:rPr lang="nl-NL" sz="2800" b="1" dirty="0">
                <a:solidFill>
                  <a:srgbClr val="FFFF00"/>
                </a:solidFill>
                <a:highlight>
                  <a:srgbClr val="800000"/>
                </a:highlight>
                <a:latin typeface="Arial" panose="020B0604020202020204" pitchFamily="34" charset="0"/>
                <a:cs typeface="Arial" panose="020B0604020202020204" pitchFamily="34" charset="0"/>
              </a:rPr>
              <a:t>brood en spelen </a:t>
            </a:r>
            <a:r>
              <a:rPr lang="nl-NL" sz="2800" dirty="0">
                <a:highlight>
                  <a:srgbClr val="800000"/>
                </a:highlight>
                <a:latin typeface="Arial" panose="020B0604020202020204" pitchFamily="34" charset="0"/>
                <a:cs typeface="Arial" panose="020B0604020202020204" pitchFamily="34" charset="0"/>
              </a:rPr>
              <a:t>opstanden tegenhouden?</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Hoe werd Rome een </a:t>
            </a:r>
            <a:r>
              <a:rPr lang="nl-NL" sz="2800" b="1" dirty="0">
                <a:solidFill>
                  <a:srgbClr val="FFFF00"/>
                </a:solidFill>
                <a:highlight>
                  <a:srgbClr val="800000"/>
                </a:highlight>
                <a:latin typeface="Arial" panose="020B0604020202020204" pitchFamily="34" charset="0"/>
                <a:cs typeface="Arial" panose="020B0604020202020204" pitchFamily="34" charset="0"/>
              </a:rPr>
              <a:t>monarchie</a:t>
            </a:r>
            <a:r>
              <a:rPr lang="nl-NL" sz="2800" dirty="0">
                <a:highlight>
                  <a:srgbClr val="800000"/>
                </a:highlight>
                <a:latin typeface="Arial" panose="020B0604020202020204" pitchFamily="34" charset="0"/>
                <a:cs typeface="Arial" panose="020B0604020202020204" pitchFamily="34" charset="0"/>
              </a:rPr>
              <a:t> onder Octavianus Augustus?</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Benoem 3 verschillen tussen de </a:t>
            </a:r>
            <a:r>
              <a:rPr lang="nl-NL" sz="2800" b="1" dirty="0">
                <a:solidFill>
                  <a:srgbClr val="FFFF00"/>
                </a:solidFill>
                <a:highlight>
                  <a:srgbClr val="800000"/>
                </a:highlight>
                <a:latin typeface="Arial" panose="020B0604020202020204" pitchFamily="34" charset="0"/>
                <a:cs typeface="Arial" panose="020B0604020202020204" pitchFamily="34" charset="0"/>
              </a:rPr>
              <a:t>Republiek</a:t>
            </a:r>
            <a:r>
              <a:rPr lang="nl-NL" sz="2800" dirty="0">
                <a:highlight>
                  <a:srgbClr val="800000"/>
                </a:highlight>
                <a:latin typeface="Arial" panose="020B0604020202020204" pitchFamily="34" charset="0"/>
                <a:cs typeface="Arial" panose="020B0604020202020204" pitchFamily="34" charset="0"/>
              </a:rPr>
              <a:t> en het</a:t>
            </a:r>
            <a:r>
              <a:rPr lang="nl-NL" sz="2800" b="1" dirty="0">
                <a:solidFill>
                  <a:srgbClr val="FFFF00"/>
                </a:solidFill>
                <a:highlight>
                  <a:srgbClr val="800000"/>
                </a:highlight>
                <a:latin typeface="Arial" panose="020B0604020202020204" pitchFamily="34" charset="0"/>
                <a:cs typeface="Arial" panose="020B0604020202020204" pitchFamily="34" charset="0"/>
              </a:rPr>
              <a:t> keizerrijk</a:t>
            </a:r>
            <a:r>
              <a:rPr lang="nl-NL" sz="2800" dirty="0">
                <a:highlight>
                  <a:srgbClr val="800000"/>
                </a:highlight>
                <a:latin typeface="Arial" panose="020B0604020202020204" pitchFamily="34" charset="0"/>
                <a:cs typeface="Arial" panose="020B0604020202020204" pitchFamily="34" charset="0"/>
              </a:rPr>
              <a:t>?</a:t>
            </a:r>
            <a:br>
              <a:rPr lang="nl-NL" dirty="0"/>
            </a:br>
            <a:endParaRPr lang="nl-NL" dirty="0"/>
          </a:p>
          <a:p>
            <a:pPr>
              <a:lnSpc>
                <a:spcPct val="170000"/>
              </a:lnSpc>
            </a:pPr>
            <a:endParaRPr lang="nl-NL" dirty="0"/>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4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t bestuurders van de oude Romeinen kunnen leren">
            <a:extLst>
              <a:ext uri="{FF2B5EF4-FFF2-40B4-BE49-F238E27FC236}">
                <a16:creationId xmlns:a16="http://schemas.microsoft.com/office/drawing/2014/main" id="{1C8C9291-202F-428E-A881-C622D5AA4AA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0355" b="441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13519A5-9CF6-4368-A1D6-CEF62C4351E5}"/>
              </a:ext>
            </a:extLst>
          </p:cNvPr>
          <p:cNvSpPr>
            <a:spLocks noGrp="1"/>
          </p:cNvSpPr>
          <p:nvPr>
            <p:ph type="title"/>
          </p:nvPr>
        </p:nvSpPr>
        <p:spPr>
          <a:xfrm>
            <a:off x="913796" y="274838"/>
            <a:ext cx="10353761" cy="1326321"/>
          </a:xfrm>
        </p:spPr>
        <p:txBody>
          <a:bodyPr>
            <a:normAutofit/>
          </a:bodyPr>
          <a:lstStyle/>
          <a:p>
            <a:r>
              <a:rPr lang="nl-NL" sz="5400" dirty="0">
                <a:highlight>
                  <a:srgbClr val="800000"/>
                </a:highlight>
              </a:rPr>
              <a:t>De planning</a:t>
            </a:r>
          </a:p>
        </p:txBody>
      </p:sp>
      <p:sp>
        <p:nvSpPr>
          <p:cNvPr id="3" name="Tijdelijke aanduiding voor inhoud 2">
            <a:extLst>
              <a:ext uri="{FF2B5EF4-FFF2-40B4-BE49-F238E27FC236}">
                <a16:creationId xmlns:a16="http://schemas.microsoft.com/office/drawing/2014/main" id="{4AF1CBF4-398C-429B-99EC-B33B3C3EBB42}"/>
              </a:ext>
            </a:extLst>
          </p:cNvPr>
          <p:cNvSpPr>
            <a:spLocks noGrp="1"/>
          </p:cNvSpPr>
          <p:nvPr>
            <p:ph idx="1"/>
          </p:nvPr>
        </p:nvSpPr>
        <p:spPr>
          <a:xfrm>
            <a:off x="3600450" y="2096064"/>
            <a:ext cx="7667107" cy="3695136"/>
          </a:xfrm>
        </p:spPr>
        <p:txBody>
          <a:bodyPr>
            <a:normAutofit/>
          </a:bodyPr>
          <a:lstStyle/>
          <a:p>
            <a:r>
              <a:rPr lang="nl-NL" sz="4000" dirty="0">
                <a:highlight>
                  <a:srgbClr val="800000"/>
                </a:highlight>
              </a:rPr>
              <a:t>Even herhalen</a:t>
            </a:r>
          </a:p>
          <a:p>
            <a:r>
              <a:rPr lang="nl-NL" sz="4000" dirty="0">
                <a:highlight>
                  <a:srgbClr val="800000"/>
                </a:highlight>
              </a:rPr>
              <a:t>De lesdoelen</a:t>
            </a:r>
          </a:p>
          <a:p>
            <a:r>
              <a:rPr lang="nl-NL" sz="4000" dirty="0">
                <a:highlight>
                  <a:srgbClr val="800000"/>
                </a:highlight>
              </a:rPr>
              <a:t>Paragraaf 3.4</a:t>
            </a:r>
          </a:p>
          <a:p>
            <a:r>
              <a:rPr lang="nl-NL" sz="4000" dirty="0">
                <a:highlight>
                  <a:srgbClr val="800000"/>
                </a:highlight>
              </a:rPr>
              <a:t>Opdrachten maken</a:t>
            </a:r>
          </a:p>
        </p:txBody>
      </p:sp>
      <p:pic>
        <p:nvPicPr>
          <p:cNvPr id="8" name="Picture 4" descr="Tijdvak 2 - hv123 - Lesmateriaal - Wikiwijs">
            <a:extLst>
              <a:ext uri="{FF2B5EF4-FFF2-40B4-BE49-F238E27FC236}">
                <a16:creationId xmlns:a16="http://schemas.microsoft.com/office/drawing/2014/main" id="{D645678F-9F60-44C0-8A7D-575356852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08" y="1873967"/>
            <a:ext cx="3110065" cy="311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3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292659" y="1408023"/>
            <a:ext cx="11408110" cy="5090431"/>
          </a:xfrm>
        </p:spPr>
        <p:txBody>
          <a:bodyPr>
            <a:normAutofit fontScale="92500" lnSpcReduction="10000"/>
          </a:bodyPr>
          <a:lstStyle/>
          <a:p>
            <a:pPr marL="457200" indent="-457200">
              <a:buFont typeface="+mj-lt"/>
              <a:buAutoNum type="arabicPeriod"/>
            </a:pPr>
            <a:r>
              <a:rPr lang="nl-NL" sz="2800" dirty="0">
                <a:effectLst/>
                <a:highlight>
                  <a:srgbClr val="800000"/>
                </a:highlight>
                <a:latin typeface="Arial" panose="020B0604020202020204" pitchFamily="34" charset="0"/>
                <a:cs typeface="Arial" panose="020B0604020202020204" pitchFamily="34" charset="0"/>
              </a:rPr>
              <a:t>Geef de betekenissen van de begrippen: </a:t>
            </a:r>
            <a:r>
              <a:rPr lang="nl-NL" sz="2800" b="1" dirty="0">
                <a:solidFill>
                  <a:srgbClr val="FFFF00"/>
                </a:solidFill>
                <a:effectLst/>
                <a:highlight>
                  <a:srgbClr val="800000"/>
                </a:highlight>
                <a:latin typeface="Arial" panose="020B0604020202020204" pitchFamily="34" charset="0"/>
                <a:cs typeface="Arial" panose="020B0604020202020204" pitchFamily="34" charset="0"/>
              </a:rPr>
              <a:t>limes, </a:t>
            </a:r>
            <a:r>
              <a:rPr lang="nl-NL" sz="2800" b="1" dirty="0" err="1">
                <a:solidFill>
                  <a:srgbClr val="FFFF00"/>
                </a:solidFill>
                <a:effectLst/>
                <a:highlight>
                  <a:srgbClr val="800000"/>
                </a:highlight>
                <a:latin typeface="Arial" panose="020B0604020202020204" pitchFamily="34" charset="0"/>
                <a:cs typeface="Arial" panose="020B0604020202020204" pitchFamily="34" charset="0"/>
              </a:rPr>
              <a:t>Germania</a:t>
            </a:r>
            <a:r>
              <a:rPr lang="nl-NL" sz="2800" b="1" dirty="0">
                <a:solidFill>
                  <a:srgbClr val="FFFF00"/>
                </a:solidFill>
                <a:effectLst/>
                <a:highlight>
                  <a:srgbClr val="800000"/>
                </a:highlight>
                <a:latin typeface="Arial" panose="020B0604020202020204" pitchFamily="34" charset="0"/>
                <a:cs typeface="Arial" panose="020B0604020202020204" pitchFamily="34" charset="0"/>
              </a:rPr>
              <a:t> </a:t>
            </a:r>
            <a:r>
              <a:rPr lang="nl-NL" sz="2800" b="1" dirty="0" err="1">
                <a:solidFill>
                  <a:srgbClr val="FFFF00"/>
                </a:solidFill>
                <a:effectLst/>
                <a:highlight>
                  <a:srgbClr val="800000"/>
                </a:highlight>
                <a:latin typeface="Arial" panose="020B0604020202020204" pitchFamily="34" charset="0"/>
                <a:cs typeface="Arial" panose="020B0604020202020204" pitchFamily="34" charset="0"/>
              </a:rPr>
              <a:t>inferior</a:t>
            </a:r>
            <a:r>
              <a:rPr lang="nl-NL" sz="2800" b="1" dirty="0">
                <a:solidFill>
                  <a:srgbClr val="FFFF00"/>
                </a:solidFill>
                <a:effectLst/>
                <a:highlight>
                  <a:srgbClr val="800000"/>
                </a:highlight>
                <a:latin typeface="Arial" panose="020B0604020202020204" pitchFamily="34" charset="0"/>
                <a:cs typeface="Arial" panose="020B0604020202020204" pitchFamily="34" charset="0"/>
              </a:rPr>
              <a:t> / </a:t>
            </a:r>
            <a:r>
              <a:rPr lang="nl-NL" sz="2800" b="1" dirty="0" err="1">
                <a:solidFill>
                  <a:srgbClr val="FFFF00"/>
                </a:solidFill>
                <a:effectLst/>
                <a:highlight>
                  <a:srgbClr val="800000"/>
                </a:highlight>
                <a:latin typeface="Arial" panose="020B0604020202020204" pitchFamily="34" charset="0"/>
                <a:cs typeface="Arial" panose="020B0604020202020204" pitchFamily="34" charset="0"/>
              </a:rPr>
              <a:t>Germanië</a:t>
            </a:r>
            <a:r>
              <a:rPr lang="nl-NL" sz="2800" b="1" dirty="0">
                <a:solidFill>
                  <a:srgbClr val="FFFF00"/>
                </a:solidFill>
                <a:effectLst/>
                <a:highlight>
                  <a:srgbClr val="800000"/>
                </a:highlight>
                <a:latin typeface="Arial" panose="020B0604020202020204" pitchFamily="34" charset="0"/>
                <a:cs typeface="Arial" panose="020B0604020202020204" pitchFamily="34" charset="0"/>
              </a:rPr>
              <a:t> en romanisering</a:t>
            </a:r>
          </a:p>
          <a:p>
            <a:pPr lvl="1"/>
            <a:r>
              <a:rPr lang="nl-NL" sz="2400" b="1" dirty="0">
                <a:solidFill>
                  <a:srgbClr val="FFFF00"/>
                </a:solidFill>
                <a:effectLst/>
                <a:highlight>
                  <a:srgbClr val="008000"/>
                </a:highlight>
                <a:latin typeface="Arial" panose="020B0604020202020204" pitchFamily="34" charset="0"/>
                <a:cs typeface="Arial" panose="020B0604020202020204" pitchFamily="34" charset="0"/>
              </a:rPr>
              <a:t>Limes</a:t>
            </a:r>
            <a:r>
              <a:rPr lang="nl-NL" sz="2400" b="1" dirty="0">
                <a:effectLst/>
                <a:highlight>
                  <a:srgbClr val="008000"/>
                </a:highlight>
                <a:latin typeface="Arial" panose="020B0604020202020204" pitchFamily="34" charset="0"/>
                <a:cs typeface="Arial" panose="020B0604020202020204" pitchFamily="34" charset="0"/>
              </a:rPr>
              <a:t>: </a:t>
            </a:r>
            <a:r>
              <a:rPr lang="nl-NL" sz="2400" dirty="0">
                <a:effectLst/>
                <a:highlight>
                  <a:srgbClr val="008000"/>
                </a:highlight>
                <a:latin typeface="Arial" panose="020B0604020202020204" pitchFamily="34" charset="0"/>
                <a:cs typeface="Arial" panose="020B0604020202020204" pitchFamily="34" charset="0"/>
              </a:rPr>
              <a:t>de grens van het Romeinse rijk, bestaand uit steden, forten en natuurlijke grenzen.</a:t>
            </a:r>
          </a:p>
          <a:p>
            <a:pPr lvl="1"/>
            <a:r>
              <a:rPr lang="nl-NL" sz="2400" b="1" dirty="0" err="1">
                <a:solidFill>
                  <a:srgbClr val="FFFF00"/>
                </a:solidFill>
                <a:effectLst/>
                <a:highlight>
                  <a:srgbClr val="008000"/>
                </a:highlight>
                <a:latin typeface="Arial" panose="020B0604020202020204" pitchFamily="34" charset="0"/>
                <a:cs typeface="Arial" panose="020B0604020202020204" pitchFamily="34" charset="0"/>
              </a:rPr>
              <a:t>Germanië</a:t>
            </a:r>
            <a:r>
              <a:rPr lang="nl-NL" sz="2400" b="1" dirty="0">
                <a:effectLst/>
                <a:highlight>
                  <a:srgbClr val="008000"/>
                </a:highlight>
                <a:latin typeface="Arial" panose="020B0604020202020204" pitchFamily="34" charset="0"/>
                <a:cs typeface="Arial" panose="020B0604020202020204" pitchFamily="34" charset="0"/>
              </a:rPr>
              <a:t>: </a:t>
            </a:r>
            <a:r>
              <a:rPr lang="nl-NL" sz="2400" dirty="0">
                <a:effectLst/>
                <a:highlight>
                  <a:srgbClr val="008000"/>
                </a:highlight>
                <a:latin typeface="Arial" panose="020B0604020202020204" pitchFamily="34" charset="0"/>
                <a:cs typeface="Arial" panose="020B0604020202020204" pitchFamily="34" charset="0"/>
              </a:rPr>
              <a:t>Noordoost-Europa</a:t>
            </a:r>
          </a:p>
          <a:p>
            <a:pPr lvl="1"/>
            <a:r>
              <a:rPr lang="nl-NL" sz="2400" b="1" dirty="0">
                <a:solidFill>
                  <a:srgbClr val="FFFF00"/>
                </a:solidFill>
                <a:effectLst/>
                <a:highlight>
                  <a:srgbClr val="008000"/>
                </a:highlight>
                <a:latin typeface="Arial" panose="020B0604020202020204" pitchFamily="34" charset="0"/>
                <a:cs typeface="Arial" panose="020B0604020202020204" pitchFamily="34" charset="0"/>
              </a:rPr>
              <a:t>Romanisering</a:t>
            </a:r>
            <a:r>
              <a:rPr lang="nl-NL" sz="2400" b="1" dirty="0">
                <a:effectLst/>
                <a:highlight>
                  <a:srgbClr val="008000"/>
                </a:highlight>
                <a:latin typeface="Arial" panose="020B0604020202020204" pitchFamily="34" charset="0"/>
                <a:cs typeface="Arial" panose="020B0604020202020204" pitchFamily="34" charset="0"/>
              </a:rPr>
              <a:t>: </a:t>
            </a:r>
            <a:r>
              <a:rPr lang="nl-NL" sz="2400" dirty="0">
                <a:effectLst/>
                <a:highlight>
                  <a:srgbClr val="008000"/>
                </a:highlight>
                <a:latin typeface="Arial" panose="020B0604020202020204" pitchFamily="34" charset="0"/>
                <a:cs typeface="Arial" panose="020B0604020202020204" pitchFamily="34" charset="0"/>
              </a:rPr>
              <a:t>het overnemen van de Grieks-Romeinse cultuur</a:t>
            </a:r>
          </a:p>
          <a:p>
            <a:pPr marL="457200" indent="-457200">
              <a:buFont typeface="+mj-lt"/>
              <a:buAutoNum type="arabicPeriod"/>
            </a:pPr>
            <a:r>
              <a:rPr lang="nl-NL" sz="2800" dirty="0">
                <a:effectLst/>
                <a:highlight>
                  <a:srgbClr val="800000"/>
                </a:highlight>
                <a:latin typeface="Arial" panose="020B0604020202020204" pitchFamily="34" charset="0"/>
                <a:cs typeface="Arial" panose="020B0604020202020204" pitchFamily="34" charset="0"/>
              </a:rPr>
              <a:t>Wat is een voorbeelden van </a:t>
            </a:r>
            <a:r>
              <a:rPr lang="nl-NL" sz="2800" b="1" dirty="0">
                <a:solidFill>
                  <a:srgbClr val="FFFF00"/>
                </a:solidFill>
                <a:effectLst/>
                <a:highlight>
                  <a:srgbClr val="800000"/>
                </a:highlight>
                <a:latin typeface="Arial" panose="020B0604020202020204" pitchFamily="34" charset="0"/>
                <a:cs typeface="Arial" panose="020B0604020202020204" pitchFamily="34" charset="0"/>
              </a:rPr>
              <a:t>romanisering</a:t>
            </a:r>
            <a:r>
              <a:rPr lang="nl-NL" sz="2800" dirty="0">
                <a:effectLst/>
                <a:highlight>
                  <a:srgbClr val="800000"/>
                </a:highlight>
                <a:latin typeface="Arial" panose="020B0604020202020204" pitchFamily="34" charset="0"/>
                <a:cs typeface="Arial" panose="020B0604020202020204" pitchFamily="34" charset="0"/>
              </a:rPr>
              <a:t>?</a:t>
            </a:r>
          </a:p>
          <a:p>
            <a:pPr lvl="1"/>
            <a:r>
              <a:rPr lang="nl-NL" sz="2400" dirty="0">
                <a:effectLst/>
                <a:highlight>
                  <a:srgbClr val="008000"/>
                </a:highlight>
                <a:latin typeface="Arial" panose="020B0604020202020204" pitchFamily="34" charset="0"/>
                <a:cs typeface="Arial" panose="020B0604020202020204" pitchFamily="34" charset="0"/>
              </a:rPr>
              <a:t>Het overnemen van de godsdienst, bouwstijl, taal, kunst, dienen in het leger, handel met geld.</a:t>
            </a:r>
          </a:p>
          <a:p>
            <a:pPr marL="457200" indent="-457200">
              <a:buFont typeface="+mj-lt"/>
              <a:buAutoNum type="arabicPeriod"/>
            </a:pPr>
            <a:r>
              <a:rPr lang="nl-NL" sz="2800" dirty="0">
                <a:effectLst/>
                <a:highlight>
                  <a:srgbClr val="800000"/>
                </a:highlight>
                <a:latin typeface="Arial" panose="020B0604020202020204" pitchFamily="34" charset="0"/>
                <a:cs typeface="Arial" panose="020B0604020202020204" pitchFamily="34" charset="0"/>
              </a:rPr>
              <a:t>Wat is een </a:t>
            </a:r>
            <a:r>
              <a:rPr lang="nl-NL" sz="2800" b="1" dirty="0">
                <a:solidFill>
                  <a:srgbClr val="FFFF00"/>
                </a:solidFill>
                <a:effectLst/>
                <a:highlight>
                  <a:srgbClr val="800000"/>
                </a:highlight>
                <a:latin typeface="Arial" panose="020B0604020202020204" pitchFamily="34" charset="0"/>
                <a:cs typeface="Arial" panose="020B0604020202020204" pitchFamily="34" charset="0"/>
              </a:rPr>
              <a:t>kenmerkend aspect</a:t>
            </a:r>
            <a:r>
              <a:rPr lang="nl-NL" sz="2800" dirty="0">
                <a:effectLst/>
                <a:highlight>
                  <a:srgbClr val="800000"/>
                </a:highlight>
                <a:latin typeface="Arial" panose="020B0604020202020204" pitchFamily="34" charset="0"/>
                <a:cs typeface="Arial" panose="020B0604020202020204" pitchFamily="34" charset="0"/>
              </a:rPr>
              <a:t>?</a:t>
            </a:r>
          </a:p>
          <a:p>
            <a:pPr lvl="1"/>
            <a:r>
              <a:rPr lang="nl-NL" sz="2400" dirty="0">
                <a:highlight>
                  <a:srgbClr val="008000"/>
                </a:highlight>
                <a:latin typeface="Arial" panose="020B0604020202020204" pitchFamily="34" charset="0"/>
                <a:cs typeface="Arial" panose="020B0604020202020204" pitchFamily="34" charset="0"/>
              </a:rPr>
              <a:t>Een belangrijke of typische gebeurtenis of verandering uit die tijd.</a:t>
            </a:r>
          </a:p>
          <a:p>
            <a:pPr lvl="1"/>
            <a:endParaRPr lang="nl-NL" dirty="0">
              <a:effectLst/>
              <a:highlight>
                <a:srgbClr val="008000"/>
              </a:highlight>
            </a:endParaRPr>
          </a:p>
          <a:p>
            <a:pPr lvl="1"/>
            <a:endParaRPr lang="nl-NL" dirty="0">
              <a:effectLst/>
              <a:highlight>
                <a:srgbClr val="800000"/>
              </a:highlight>
            </a:endParaRPr>
          </a:p>
          <a:p>
            <a:pPr marL="0" indent="0">
              <a:buNone/>
            </a:pPr>
            <a:endParaRPr lang="nl-NL" sz="4400" dirty="0">
              <a:effectLst/>
              <a:highlight>
                <a:srgbClr val="800000"/>
              </a:highlight>
              <a:latin typeface="Arial" panose="020B0604020202020204" pitchFamily="34" charset="0"/>
            </a:endParaRPr>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102095" cy="110209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9162" y="0"/>
            <a:ext cx="10353675" cy="1327150"/>
          </a:xfrm>
        </p:spPr>
        <p:txBody>
          <a:bodyPr>
            <a:normAutofit/>
          </a:bodyPr>
          <a:lstStyle/>
          <a:p>
            <a:r>
              <a:rPr lang="nl-NL" sz="5400" dirty="0">
                <a:highlight>
                  <a:srgbClr val="800000"/>
                </a:highlight>
              </a:rPr>
              <a:t>Huiswerkvragen</a:t>
            </a:r>
          </a:p>
        </p:txBody>
      </p:sp>
    </p:spTree>
    <p:extLst>
      <p:ext uri="{BB962C8B-B14F-4D97-AF65-F5344CB8AC3E}">
        <p14:creationId xmlns:p14="http://schemas.microsoft.com/office/powerpoint/2010/main" val="80062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123502" y="852257"/>
            <a:ext cx="11870229" cy="6169980"/>
          </a:xfrm>
        </p:spPr>
        <p:txBody>
          <a:bodyPr>
            <a:normAutofit/>
          </a:bodyPr>
          <a:lstStyle/>
          <a:p>
            <a:r>
              <a:rPr lang="nl-NL" sz="2400" dirty="0">
                <a:effectLst/>
                <a:highlight>
                  <a:srgbClr val="800000"/>
                </a:highlight>
                <a:latin typeface="Arial" panose="020B0604020202020204" pitchFamily="34" charset="0"/>
                <a:cs typeface="Arial" panose="020B0604020202020204" pitchFamily="34" charset="0"/>
              </a:rPr>
              <a:t>Wat houdt het KA ‘De confrontatie tussen de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Grieks-Romeinse cultuur </a:t>
            </a:r>
            <a:r>
              <a:rPr lang="nl-NL" sz="2400" dirty="0">
                <a:effectLst/>
                <a:highlight>
                  <a:srgbClr val="800000"/>
                </a:highlight>
                <a:latin typeface="Arial" panose="020B0604020202020204" pitchFamily="34" charset="0"/>
                <a:cs typeface="Arial" panose="020B0604020202020204" pitchFamily="34" charset="0"/>
              </a:rPr>
              <a:t>en de Germaanse cultuur’ in?</a:t>
            </a:r>
          </a:p>
          <a:p>
            <a:pPr lvl="1"/>
            <a:r>
              <a:rPr lang="nl-NL" sz="2000" dirty="0">
                <a:effectLst/>
                <a:highlight>
                  <a:srgbClr val="008000"/>
                </a:highlight>
                <a:latin typeface="Arial" panose="020B0604020202020204" pitchFamily="34" charset="0"/>
                <a:cs typeface="Arial" panose="020B0604020202020204" pitchFamily="34" charset="0"/>
              </a:rPr>
              <a:t>De botsing tussen de Germaanse en </a:t>
            </a:r>
            <a:r>
              <a:rPr lang="nl-NL" sz="2000" b="1" dirty="0">
                <a:solidFill>
                  <a:srgbClr val="FFFF00"/>
                </a:solidFill>
                <a:effectLst/>
                <a:highlight>
                  <a:srgbClr val="008000"/>
                </a:highlight>
                <a:latin typeface="Arial" panose="020B0604020202020204" pitchFamily="34" charset="0"/>
                <a:cs typeface="Arial" panose="020B0604020202020204" pitchFamily="34" charset="0"/>
              </a:rPr>
              <a:t>Grieks-Romeinse cultuur </a:t>
            </a:r>
            <a:r>
              <a:rPr lang="nl-NL" sz="2000" dirty="0">
                <a:effectLst/>
                <a:highlight>
                  <a:srgbClr val="008000"/>
                </a:highlight>
                <a:latin typeface="Arial" panose="020B0604020202020204" pitchFamily="34" charset="0"/>
                <a:cs typeface="Arial" panose="020B0604020202020204" pitchFamily="34" charset="0"/>
              </a:rPr>
              <a:t>tijdens de veroveringen en bezetting. </a:t>
            </a:r>
          </a:p>
          <a:p>
            <a:r>
              <a:rPr lang="nl-NL" sz="2400" dirty="0">
                <a:effectLst/>
                <a:highlight>
                  <a:srgbClr val="800000"/>
                </a:highlight>
                <a:latin typeface="Arial" panose="020B0604020202020204" pitchFamily="34" charset="0"/>
                <a:cs typeface="Arial" panose="020B0604020202020204" pitchFamily="34" charset="0"/>
              </a:rPr>
              <a:t>Hoe past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Bataafse Opstand</a:t>
            </a:r>
            <a:r>
              <a:rPr lang="nl-NL" sz="2400" dirty="0">
                <a:solidFill>
                  <a:srgbClr val="FFFF00"/>
                </a:solidFill>
                <a:effectLst/>
                <a:highlight>
                  <a:srgbClr val="800000"/>
                </a:highlight>
                <a:latin typeface="Arial" panose="020B0604020202020204" pitchFamily="34" charset="0"/>
                <a:cs typeface="Arial" panose="020B0604020202020204" pitchFamily="34" charset="0"/>
              </a:rPr>
              <a:t> </a:t>
            </a:r>
            <a:r>
              <a:rPr lang="nl-NL" sz="2400" dirty="0">
                <a:effectLst/>
                <a:highlight>
                  <a:srgbClr val="800000"/>
                </a:highlight>
                <a:latin typeface="Arial" panose="020B0604020202020204" pitchFamily="34" charset="0"/>
                <a:cs typeface="Arial" panose="020B0604020202020204" pitchFamily="34" charset="0"/>
              </a:rPr>
              <a:t>bij de confrontatie tussen de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Grieks-Romeinse</a:t>
            </a:r>
            <a:r>
              <a:rPr lang="nl-NL" sz="2400" dirty="0">
                <a:effectLst/>
                <a:highlight>
                  <a:srgbClr val="800000"/>
                </a:highlight>
                <a:latin typeface="Arial" panose="020B0604020202020204" pitchFamily="34" charset="0"/>
                <a:cs typeface="Arial" panose="020B0604020202020204" pitchFamily="34" charset="0"/>
              </a:rPr>
              <a:t> en Germaanse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cultuur</a:t>
            </a:r>
            <a:r>
              <a:rPr lang="nl-NL" sz="2400" dirty="0">
                <a:effectLst/>
                <a:highlight>
                  <a:srgbClr val="800000"/>
                </a:highlight>
                <a:latin typeface="Arial" panose="020B0604020202020204" pitchFamily="34" charset="0"/>
                <a:cs typeface="Arial" panose="020B0604020202020204" pitchFamily="34" charset="0"/>
              </a:rPr>
              <a:t>?</a:t>
            </a:r>
          </a:p>
          <a:p>
            <a:pPr lvl="1"/>
            <a:r>
              <a:rPr lang="nl-NL" sz="2000" dirty="0">
                <a:effectLst/>
                <a:highlight>
                  <a:srgbClr val="008000"/>
                </a:highlight>
                <a:latin typeface="Arial" panose="020B0604020202020204" pitchFamily="34" charset="0"/>
                <a:cs typeface="Arial" panose="020B0604020202020204" pitchFamily="34" charset="0"/>
              </a:rPr>
              <a:t>De </a:t>
            </a:r>
            <a:r>
              <a:rPr lang="nl-NL" sz="2000" b="1" dirty="0">
                <a:solidFill>
                  <a:srgbClr val="FFFF00"/>
                </a:solidFill>
                <a:effectLst/>
                <a:highlight>
                  <a:srgbClr val="008000"/>
                </a:highlight>
                <a:latin typeface="Arial" panose="020B0604020202020204" pitchFamily="34" charset="0"/>
                <a:cs typeface="Arial" panose="020B0604020202020204" pitchFamily="34" charset="0"/>
              </a:rPr>
              <a:t>Bataafse Opstand </a:t>
            </a:r>
            <a:r>
              <a:rPr lang="nl-NL" sz="2000" dirty="0">
                <a:effectLst/>
                <a:highlight>
                  <a:srgbClr val="008000"/>
                </a:highlight>
                <a:latin typeface="Arial" panose="020B0604020202020204" pitchFamily="34" charset="0"/>
                <a:cs typeface="Arial" panose="020B0604020202020204" pitchFamily="34" charset="0"/>
              </a:rPr>
              <a:t>past bij het kenmerkende aspect, omdat de Germanen in verzet kwamen tegen de Romeinse onderdrukkers en zij zich niet aan wilde sluiten bij de Romeinse cultuur (</a:t>
            </a:r>
            <a:r>
              <a:rPr lang="nl-NL" sz="2000" b="1" dirty="0">
                <a:solidFill>
                  <a:srgbClr val="FFFF00"/>
                </a:solidFill>
                <a:effectLst/>
                <a:highlight>
                  <a:srgbClr val="008000"/>
                </a:highlight>
                <a:latin typeface="Arial" panose="020B0604020202020204" pitchFamily="34" charset="0"/>
                <a:cs typeface="Arial" panose="020B0604020202020204" pitchFamily="34" charset="0"/>
              </a:rPr>
              <a:t>romanisering</a:t>
            </a:r>
            <a:r>
              <a:rPr lang="nl-NL" sz="2000" dirty="0">
                <a:effectLst/>
                <a:highlight>
                  <a:srgbClr val="008000"/>
                </a:highlight>
                <a:latin typeface="Arial" panose="020B0604020202020204" pitchFamily="34" charset="0"/>
                <a:cs typeface="Arial" panose="020B0604020202020204" pitchFamily="34" charset="0"/>
              </a:rPr>
              <a:t>).</a:t>
            </a:r>
          </a:p>
          <a:p>
            <a:r>
              <a:rPr lang="nl-NL" sz="2400" dirty="0">
                <a:effectLst/>
                <a:highlight>
                  <a:srgbClr val="800000"/>
                </a:highlight>
                <a:latin typeface="Arial" panose="020B0604020202020204" pitchFamily="34" charset="0"/>
                <a:cs typeface="Arial" panose="020B0604020202020204" pitchFamily="34" charset="0"/>
              </a:rPr>
              <a:t>Leg via de volgende begrippen uit hoe ze voor de groei van het Romeinse Rijk hebben gezorgd: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de limes, romanisering</a:t>
            </a:r>
          </a:p>
          <a:p>
            <a:pPr lvl="1"/>
            <a:r>
              <a:rPr lang="nl-NL" sz="2000" dirty="0">
                <a:effectLst/>
                <a:highlight>
                  <a:srgbClr val="008000"/>
                </a:highlight>
                <a:latin typeface="Arial" panose="020B0604020202020204" pitchFamily="34" charset="0"/>
                <a:cs typeface="Arial" panose="020B0604020202020204" pitchFamily="34" charset="0"/>
              </a:rPr>
              <a:t>Door de </a:t>
            </a:r>
            <a:r>
              <a:rPr lang="nl-NL" sz="2000" b="1" dirty="0">
                <a:solidFill>
                  <a:srgbClr val="FFFF00"/>
                </a:solidFill>
                <a:effectLst/>
                <a:highlight>
                  <a:srgbClr val="008000"/>
                </a:highlight>
                <a:latin typeface="Arial" panose="020B0604020202020204" pitchFamily="34" charset="0"/>
                <a:cs typeface="Arial" panose="020B0604020202020204" pitchFamily="34" charset="0"/>
              </a:rPr>
              <a:t>limes</a:t>
            </a:r>
            <a:r>
              <a:rPr lang="nl-NL" sz="2000" dirty="0">
                <a:effectLst/>
                <a:highlight>
                  <a:srgbClr val="008000"/>
                </a:highlight>
                <a:latin typeface="Arial" panose="020B0604020202020204" pitchFamily="34" charset="0"/>
                <a:cs typeface="Arial" panose="020B0604020202020204" pitchFamily="34" charset="0"/>
              </a:rPr>
              <a:t> goed te bewaken, bleef het rijk rustig en veilig, waardoor het rijk intact bleef.</a:t>
            </a:r>
          </a:p>
          <a:p>
            <a:pPr lvl="1"/>
            <a:r>
              <a:rPr lang="nl-NL" sz="2000" b="1" dirty="0">
                <a:solidFill>
                  <a:srgbClr val="FFFF00"/>
                </a:solidFill>
                <a:effectLst/>
                <a:highlight>
                  <a:srgbClr val="008000"/>
                </a:highlight>
                <a:latin typeface="Arial" panose="020B0604020202020204" pitchFamily="34" charset="0"/>
                <a:cs typeface="Arial" panose="020B0604020202020204" pitchFamily="34" charset="0"/>
              </a:rPr>
              <a:t>Romanisering</a:t>
            </a:r>
            <a:r>
              <a:rPr lang="nl-NL" sz="2000" dirty="0">
                <a:effectLst/>
                <a:highlight>
                  <a:srgbClr val="008000"/>
                </a:highlight>
                <a:latin typeface="Arial" panose="020B0604020202020204" pitchFamily="34" charset="0"/>
                <a:cs typeface="Arial" panose="020B0604020202020204" pitchFamily="34" charset="0"/>
              </a:rPr>
              <a:t> zorgde voor een groter leger en Romeins(achtige) bevolking met één cultuur.</a:t>
            </a:r>
          </a:p>
          <a:p>
            <a:pPr marL="742950" indent="-742950">
              <a:buFont typeface="+mj-lt"/>
              <a:buAutoNum type="arabicPeriod"/>
            </a:pPr>
            <a:endParaRPr lang="nl-NL" sz="4400" dirty="0">
              <a:effectLst/>
              <a:highlight>
                <a:srgbClr val="800000"/>
              </a:highlight>
              <a:latin typeface="Arial" panose="020B0604020202020204" pitchFamily="34" charset="0"/>
            </a:endParaRPr>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3" y="152965"/>
            <a:ext cx="675488" cy="67548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9162" y="0"/>
            <a:ext cx="10353675" cy="852256"/>
          </a:xfrm>
        </p:spPr>
        <p:txBody>
          <a:bodyPr>
            <a:normAutofit/>
          </a:bodyPr>
          <a:lstStyle/>
          <a:p>
            <a:r>
              <a:rPr lang="nl-NL" sz="4400" dirty="0">
                <a:highlight>
                  <a:srgbClr val="800000"/>
                </a:highlight>
              </a:rPr>
              <a:t>Huiswerkvragen</a:t>
            </a:r>
          </a:p>
        </p:txBody>
      </p:sp>
    </p:spTree>
    <p:extLst>
      <p:ext uri="{BB962C8B-B14F-4D97-AF65-F5344CB8AC3E}">
        <p14:creationId xmlns:p14="http://schemas.microsoft.com/office/powerpoint/2010/main" val="11060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85597"/>
            <a:ext cx="10353761" cy="1326321"/>
          </a:xfrm>
        </p:spPr>
        <p:txBody>
          <a:bodyPr>
            <a:normAutofit/>
          </a:bodyPr>
          <a:lstStyle/>
          <a:p>
            <a:r>
              <a:rPr lang="nl-NL" sz="4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482600" y="1326321"/>
            <a:ext cx="12106027" cy="6391976"/>
          </a:xfrm>
        </p:spPr>
        <p:txBody>
          <a:bodyPr>
            <a:normAutofit fontScale="40000" lnSpcReduction="20000"/>
          </a:bodyPr>
          <a:lstStyle/>
          <a:p>
            <a:pPr algn="l">
              <a:lnSpc>
                <a:spcPct val="170000"/>
              </a:lnSpc>
            </a:pPr>
            <a:r>
              <a:rPr lang="nl-NL" sz="7000" b="0" i="0" dirty="0">
                <a:effectLst/>
                <a:highlight>
                  <a:srgbClr val="800000"/>
                </a:highlight>
                <a:latin typeface="Arial" panose="020B0604020202020204" pitchFamily="34" charset="0"/>
                <a:cs typeface="Arial" panose="020B0604020202020204" pitchFamily="34" charset="0"/>
              </a:rPr>
              <a:t>De betekenis van de volgende begrippen kunnen geven: </a:t>
            </a:r>
            <a:r>
              <a:rPr lang="nl-NL" sz="7000" b="1" i="1" dirty="0">
                <a:solidFill>
                  <a:srgbClr val="FFFF00"/>
                </a:solidFill>
                <a:effectLst/>
                <a:highlight>
                  <a:srgbClr val="800000"/>
                </a:highlight>
                <a:latin typeface="Arial" panose="020B0604020202020204" pitchFamily="34" charset="0"/>
                <a:cs typeface="Arial" panose="020B0604020202020204" pitchFamily="34" charset="0"/>
              </a:rPr>
              <a:t>proletariërs, gladiatoren, vrijgelatenen, brood en spelen, keizertijd .</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De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sociale lagen </a:t>
            </a:r>
            <a:r>
              <a:rPr lang="nl-NL" sz="7000" dirty="0">
                <a:effectLst/>
                <a:highlight>
                  <a:srgbClr val="800000"/>
                </a:highlight>
                <a:latin typeface="Arial" panose="020B0604020202020204" pitchFamily="34" charset="0"/>
                <a:cs typeface="Arial" panose="020B0604020202020204" pitchFamily="34" charset="0"/>
              </a:rPr>
              <a:t>binnen de Romeinse beschaving noemen.</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Benoemen hoe met slaaf werd en hierna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vrijgelatenen </a:t>
            </a:r>
            <a:r>
              <a:rPr lang="nl-NL" sz="7000" dirty="0">
                <a:effectLst/>
                <a:highlight>
                  <a:srgbClr val="800000"/>
                </a:highlight>
                <a:latin typeface="Arial" panose="020B0604020202020204" pitchFamily="34" charset="0"/>
                <a:cs typeface="Arial" panose="020B0604020202020204" pitchFamily="34" charset="0"/>
              </a:rPr>
              <a:t>in het rijk.</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Uitleggen hoe </a:t>
            </a:r>
            <a:r>
              <a:rPr lang="nl-NL" sz="7000" b="1" i="1" dirty="0">
                <a:solidFill>
                  <a:srgbClr val="FFFF00"/>
                </a:solidFill>
                <a:effectLst/>
                <a:highlight>
                  <a:srgbClr val="800000"/>
                </a:highlight>
                <a:latin typeface="Arial" panose="020B0604020202020204" pitchFamily="34" charset="0"/>
                <a:cs typeface="Arial" panose="020B0604020202020204" pitchFamily="34" charset="0"/>
              </a:rPr>
              <a:t>brood en spelen </a:t>
            </a:r>
            <a:r>
              <a:rPr lang="nl-NL" sz="7000" dirty="0">
                <a:effectLst/>
                <a:highlight>
                  <a:srgbClr val="800000"/>
                </a:highlight>
                <a:latin typeface="Arial" panose="020B0604020202020204" pitchFamily="34" charset="0"/>
                <a:cs typeface="Arial" panose="020B0604020202020204" pitchFamily="34" charset="0"/>
              </a:rPr>
              <a:t>opstanden tegen moest houden.</a:t>
            </a:r>
          </a:p>
          <a:p>
            <a:pPr algn="l">
              <a:lnSpc>
                <a:spcPct val="170000"/>
              </a:lnSpc>
            </a:pPr>
            <a:r>
              <a:rPr lang="nl-NL" sz="7000" dirty="0">
                <a:effectLst/>
                <a:highlight>
                  <a:srgbClr val="800000"/>
                </a:highlight>
                <a:latin typeface="Arial" panose="020B0604020202020204" pitchFamily="34" charset="0"/>
                <a:cs typeface="Arial" panose="020B0604020202020204" pitchFamily="34" charset="0"/>
              </a:rPr>
              <a:t>Uitleggen hoe Rome een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monarchie</a:t>
            </a:r>
            <a:r>
              <a:rPr lang="nl-NL" sz="7000" dirty="0">
                <a:effectLst/>
                <a:highlight>
                  <a:srgbClr val="800000"/>
                </a:highlight>
                <a:latin typeface="Arial" panose="020B0604020202020204" pitchFamily="34" charset="0"/>
                <a:cs typeface="Arial" panose="020B0604020202020204" pitchFamily="34" charset="0"/>
              </a:rPr>
              <a:t> werd onder Keizer Augustus.</a:t>
            </a:r>
          </a:p>
          <a:p>
            <a:pPr algn="l">
              <a:lnSpc>
                <a:spcPct val="170000"/>
              </a:lnSpc>
            </a:pPr>
            <a:r>
              <a:rPr lang="nl-NL" sz="7000" b="0" dirty="0">
                <a:effectLst/>
                <a:highlight>
                  <a:srgbClr val="800000"/>
                </a:highlight>
                <a:latin typeface="Arial" panose="020B0604020202020204" pitchFamily="34" charset="0"/>
                <a:cs typeface="Arial" panose="020B0604020202020204" pitchFamily="34" charset="0"/>
              </a:rPr>
              <a:t>Verschillen tussen de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Republiek</a:t>
            </a:r>
            <a:r>
              <a:rPr lang="nl-NL" sz="7000" b="0" dirty="0">
                <a:effectLst/>
                <a:highlight>
                  <a:srgbClr val="800000"/>
                </a:highlight>
                <a:latin typeface="Arial" panose="020B0604020202020204" pitchFamily="34" charset="0"/>
                <a:cs typeface="Arial" panose="020B0604020202020204" pitchFamily="34" charset="0"/>
              </a:rPr>
              <a:t> en het </a:t>
            </a:r>
            <a:r>
              <a:rPr lang="nl-NL" sz="7000" b="1" dirty="0">
                <a:solidFill>
                  <a:srgbClr val="FFFF00"/>
                </a:solidFill>
                <a:effectLst/>
                <a:highlight>
                  <a:srgbClr val="800000"/>
                </a:highlight>
                <a:latin typeface="Arial" panose="020B0604020202020204" pitchFamily="34" charset="0"/>
                <a:cs typeface="Arial" panose="020B0604020202020204" pitchFamily="34" charset="0"/>
              </a:rPr>
              <a:t>keizerrijk</a:t>
            </a:r>
            <a:r>
              <a:rPr lang="nl-NL" sz="7000" b="0" dirty="0">
                <a:effectLst/>
                <a:highlight>
                  <a:srgbClr val="800000"/>
                </a:highlight>
                <a:latin typeface="Arial" panose="020B0604020202020204" pitchFamily="34" charset="0"/>
                <a:cs typeface="Arial" panose="020B0604020202020204" pitchFamily="34" charset="0"/>
              </a:rPr>
              <a:t> benoemen.</a:t>
            </a:r>
            <a:br>
              <a:rPr lang="nl-NL" sz="7000" b="0" i="1" dirty="0">
                <a:effectLst/>
                <a:highlight>
                  <a:srgbClr val="800000"/>
                </a:highlight>
                <a:latin typeface="Arial" panose="020B0604020202020204" pitchFamily="34" charset="0"/>
                <a:cs typeface="Arial" panose="020B0604020202020204" pitchFamily="34" charset="0"/>
              </a:rPr>
            </a:br>
            <a:endParaRPr lang="nl-NL" sz="7000" b="0" i="0" dirty="0">
              <a:effectLst/>
              <a:highlight>
                <a:srgbClr val="800000"/>
              </a:highlight>
              <a:latin typeface="Arial" panose="020B0604020202020204" pitchFamily="34" charset="0"/>
              <a:cs typeface="Arial" panose="020B0604020202020204" pitchFamily="34" charset="0"/>
            </a:endParaRPr>
          </a:p>
          <a:p>
            <a:pPr>
              <a:lnSpc>
                <a:spcPct val="170000"/>
              </a:lnSpc>
            </a:pPr>
            <a:endParaRPr lang="nl-NL" sz="7000" dirty="0">
              <a:highlight>
                <a:srgbClr val="800000"/>
              </a:highlight>
              <a:latin typeface="Arial" panose="020B0604020202020204" pitchFamily="34" charset="0"/>
              <a:cs typeface="Arial" panose="020B0604020202020204" pitchFamily="34" charset="0"/>
            </a:endParaRP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C5194-3A87-48B0-AEF8-18E663095CC4}"/>
              </a:ext>
            </a:extLst>
          </p:cNvPr>
          <p:cNvSpPr>
            <a:spLocks noGrp="1"/>
          </p:cNvSpPr>
          <p:nvPr>
            <p:ph type="title"/>
          </p:nvPr>
        </p:nvSpPr>
        <p:spPr>
          <a:xfrm>
            <a:off x="1376039" y="101600"/>
            <a:ext cx="10219364" cy="2336799"/>
          </a:xfrm>
        </p:spPr>
        <p:txBody>
          <a:bodyPr>
            <a:normAutofit/>
          </a:bodyPr>
          <a:lstStyle/>
          <a:p>
            <a:r>
              <a:rPr lang="nl-NL" sz="4400" dirty="0">
                <a:highlight>
                  <a:srgbClr val="800000"/>
                </a:highlight>
              </a:rPr>
              <a:t>3 bizarre feitjes over leven in de Romeinse stad</a:t>
            </a:r>
          </a:p>
        </p:txBody>
      </p:sp>
      <p:pic>
        <p:nvPicPr>
          <p:cNvPr id="3074" name="Picture 2" descr="FAQ Guide for My Kids - 649.133 | Wtf face, Meme faces, Current mood meme">
            <a:extLst>
              <a:ext uri="{FF2B5EF4-FFF2-40B4-BE49-F238E27FC236}">
                <a16:creationId xmlns:a16="http://schemas.microsoft.com/office/drawing/2014/main" id="{E587BD24-AD71-407E-9B26-12E668FD8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979" y="2438399"/>
            <a:ext cx="6165096" cy="4022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jdvak 2 - hv123 - Lesmateriaal - Wikiwijs">
            <a:extLst>
              <a:ext uri="{FF2B5EF4-FFF2-40B4-BE49-F238E27FC236}">
                <a16:creationId xmlns:a16="http://schemas.microsoft.com/office/drawing/2014/main" id="{F57643FB-6E39-40A0-BB06-796E1F671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9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504C8-3811-4978-B077-59E866813DF2}"/>
              </a:ext>
            </a:extLst>
          </p:cNvPr>
          <p:cNvSpPr>
            <a:spLocks noGrp="1"/>
          </p:cNvSpPr>
          <p:nvPr>
            <p:ph type="title"/>
          </p:nvPr>
        </p:nvSpPr>
        <p:spPr>
          <a:xfrm>
            <a:off x="672329" y="482686"/>
            <a:ext cx="11152146" cy="3500761"/>
          </a:xfrm>
        </p:spPr>
        <p:txBody>
          <a:bodyPr>
            <a:normAutofit/>
          </a:bodyPr>
          <a:lstStyle/>
          <a:p>
            <a:r>
              <a:rPr lang="nl-NL" dirty="0"/>
              <a:t>1. </a:t>
            </a:r>
            <a:r>
              <a:rPr lang="nl-NL" dirty="0">
                <a:highlight>
                  <a:srgbClr val="800000"/>
                </a:highlight>
              </a:rPr>
              <a:t>Vroeger had je al sporthooligans. Tijdens een gladiatorenwedstrijd waren er in Pompeii rellen uitgebroken, waarbij de keizer uiteindelijk in moest grijpen. </a:t>
            </a:r>
            <a:br>
              <a:rPr lang="nl-NL" dirty="0">
                <a:highlight>
                  <a:srgbClr val="800000"/>
                </a:highlight>
              </a:rPr>
            </a:br>
            <a:endParaRPr lang="nl-NL" dirty="0">
              <a:highlight>
                <a:srgbClr val="800000"/>
              </a:highlight>
            </a:endParaRPr>
          </a:p>
        </p:txBody>
      </p:sp>
      <p:pic>
        <p:nvPicPr>
          <p:cNvPr id="5" name="Afbeelding 4" descr="Afbeelding met persoon, person&#10;&#10;Automatisch gegenereerde beschrijving">
            <a:extLst>
              <a:ext uri="{FF2B5EF4-FFF2-40B4-BE49-F238E27FC236}">
                <a16:creationId xmlns:a16="http://schemas.microsoft.com/office/drawing/2014/main" id="{14BED593-21EB-4FEA-A324-3C3C77A96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97" y="3277389"/>
            <a:ext cx="5848905" cy="3265639"/>
          </a:xfrm>
          <a:prstGeom prst="rect">
            <a:avLst/>
          </a:prstGeom>
        </p:spPr>
      </p:pic>
      <p:pic>
        <p:nvPicPr>
          <p:cNvPr id="4" name="Picture 4" descr="Tijdvak 2 - hv123 - Lesmateriaal - Wikiwijs">
            <a:extLst>
              <a:ext uri="{FF2B5EF4-FFF2-40B4-BE49-F238E27FC236}">
                <a16:creationId xmlns:a16="http://schemas.microsoft.com/office/drawing/2014/main" id="{6F0D7BD1-E964-42EA-A5CC-BBEDA81E6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1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504C8-3811-4978-B077-59E866813DF2}"/>
              </a:ext>
            </a:extLst>
          </p:cNvPr>
          <p:cNvSpPr>
            <a:spLocks noGrp="1"/>
          </p:cNvSpPr>
          <p:nvPr>
            <p:ph type="title"/>
          </p:nvPr>
        </p:nvSpPr>
        <p:spPr>
          <a:xfrm>
            <a:off x="916352" y="262630"/>
            <a:ext cx="11152146" cy="3500761"/>
          </a:xfrm>
        </p:spPr>
        <p:txBody>
          <a:bodyPr>
            <a:normAutofit/>
          </a:bodyPr>
          <a:lstStyle/>
          <a:p>
            <a:r>
              <a:rPr lang="nl-NL" dirty="0"/>
              <a:t>2. </a:t>
            </a:r>
            <a:r>
              <a:rPr lang="nl-NL" dirty="0">
                <a:highlight>
                  <a:srgbClr val="800000"/>
                </a:highlight>
              </a:rPr>
              <a:t>Sommige grote theaters deden volledige zeeslagen na. Ze lieten dan het toneel vollopen met water en levensgrote schepen tegen elkaar strijden in de arena. </a:t>
            </a:r>
            <a:br>
              <a:rPr lang="nl-NL" dirty="0">
                <a:highlight>
                  <a:srgbClr val="800000"/>
                </a:highlight>
              </a:rPr>
            </a:br>
            <a:br>
              <a:rPr lang="nl-NL" dirty="0">
                <a:highlight>
                  <a:srgbClr val="800000"/>
                </a:highlight>
              </a:rPr>
            </a:br>
            <a:endParaRPr lang="nl-NL" dirty="0">
              <a:highlight>
                <a:srgbClr val="800000"/>
              </a:highlight>
            </a:endParaRPr>
          </a:p>
        </p:txBody>
      </p:sp>
      <p:pic>
        <p:nvPicPr>
          <p:cNvPr id="2050" name="Picture 2" descr="The Romans filled the Colosseum with water and staged sea battles with  water from only aqueducts and wells. How expensive was this? Were they  received better than other Colosseum bouts? And did">
            <a:extLst>
              <a:ext uri="{FF2B5EF4-FFF2-40B4-BE49-F238E27FC236}">
                <a16:creationId xmlns:a16="http://schemas.microsoft.com/office/drawing/2014/main" id="{D9C6797B-00A6-40C2-8509-E865842F1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88" y="2926857"/>
            <a:ext cx="5095875"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mans Once Filled the Colosseum with Water and Staged an Epic Mock Sea  Battle - Atlas Obscura">
            <a:extLst>
              <a:ext uri="{FF2B5EF4-FFF2-40B4-BE49-F238E27FC236}">
                <a16:creationId xmlns:a16="http://schemas.microsoft.com/office/drawing/2014/main" id="{E9BE6870-100B-4DD7-9DE3-CA828422F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862" y="2936754"/>
            <a:ext cx="5276850" cy="3658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jdvak 2 - hv123 - Lesmateriaal - Wikiwijs">
            <a:extLst>
              <a:ext uri="{FF2B5EF4-FFF2-40B4-BE49-F238E27FC236}">
                <a16:creationId xmlns:a16="http://schemas.microsoft.com/office/drawing/2014/main" id="{0BB9067D-E3EC-4A37-9AA7-7F5946ECD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7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504C8-3811-4978-B077-59E866813DF2}"/>
              </a:ext>
            </a:extLst>
          </p:cNvPr>
          <p:cNvSpPr>
            <a:spLocks noGrp="1"/>
          </p:cNvSpPr>
          <p:nvPr>
            <p:ph type="title"/>
          </p:nvPr>
        </p:nvSpPr>
        <p:spPr>
          <a:xfrm>
            <a:off x="399497" y="314972"/>
            <a:ext cx="11152146" cy="3500761"/>
          </a:xfrm>
        </p:spPr>
        <p:txBody>
          <a:bodyPr>
            <a:normAutofit/>
          </a:bodyPr>
          <a:lstStyle/>
          <a:p>
            <a:r>
              <a:rPr lang="nl-NL" dirty="0">
                <a:highlight>
                  <a:srgbClr val="800000"/>
                </a:highlight>
              </a:rPr>
              <a:t>3. In vergelijking met de 17</a:t>
            </a:r>
            <a:r>
              <a:rPr lang="nl-NL" baseline="30000" dirty="0">
                <a:highlight>
                  <a:srgbClr val="800000"/>
                </a:highlight>
              </a:rPr>
              <a:t>e</a:t>
            </a:r>
            <a:r>
              <a:rPr lang="nl-NL" dirty="0">
                <a:highlight>
                  <a:srgbClr val="800000"/>
                </a:highlight>
              </a:rPr>
              <a:t> en 18</a:t>
            </a:r>
            <a:r>
              <a:rPr lang="nl-NL" baseline="30000" dirty="0">
                <a:highlight>
                  <a:srgbClr val="800000"/>
                </a:highlight>
              </a:rPr>
              <a:t>e-</a:t>
            </a:r>
            <a:r>
              <a:rPr lang="nl-NL" dirty="0">
                <a:highlight>
                  <a:srgbClr val="800000"/>
                </a:highlight>
              </a:rPr>
              <a:t>eeuwse slavendrijvers, werden slaven in de Oudheid vaak goed behandeld en soms zelfs vrijgelaten. </a:t>
            </a:r>
            <a:br>
              <a:rPr lang="nl-NL" dirty="0">
                <a:highlight>
                  <a:srgbClr val="800000"/>
                </a:highlight>
              </a:rPr>
            </a:br>
            <a:endParaRPr lang="nl-NL" dirty="0">
              <a:highlight>
                <a:srgbClr val="800000"/>
              </a:highlight>
            </a:endParaRPr>
          </a:p>
        </p:txBody>
      </p:sp>
      <p:pic>
        <p:nvPicPr>
          <p:cNvPr id="3074" name="Picture 2" descr="Free Slave Images, Stock Photos &amp;amp; Vectors | Shutterstock">
            <a:extLst>
              <a:ext uri="{FF2B5EF4-FFF2-40B4-BE49-F238E27FC236}">
                <a16:creationId xmlns:a16="http://schemas.microsoft.com/office/drawing/2014/main" id="{149D2886-F4EF-418B-BB34-D421ADD03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12" y="3196331"/>
            <a:ext cx="38195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jdvak 2 - hv123 - Lesmateriaal - Wikiwijs">
            <a:extLst>
              <a:ext uri="{FF2B5EF4-FFF2-40B4-BE49-F238E27FC236}">
                <a16:creationId xmlns:a16="http://schemas.microsoft.com/office/drawing/2014/main" id="{F119EB23-C2B8-47A3-B3FF-CFA446F22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30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Damast</Template>
  <TotalTime>10283</TotalTime>
  <Words>1492</Words>
  <Application>Microsoft Office PowerPoint</Application>
  <PresentationFormat>Breedbeeld</PresentationFormat>
  <Paragraphs>108</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Bookman Old Style</vt:lpstr>
      <vt:lpstr>ff-tisa-web-pro</vt:lpstr>
      <vt:lpstr>Rockwell</vt:lpstr>
      <vt:lpstr>Damask</vt:lpstr>
      <vt:lpstr>Hoofdstuk 3 De romeinen   Paragraaf 3.4</vt:lpstr>
      <vt:lpstr>De planning</vt:lpstr>
      <vt:lpstr>Huiswerkvragen</vt:lpstr>
      <vt:lpstr>Huiswerkvragen</vt:lpstr>
      <vt:lpstr>Lesdoelen</vt:lpstr>
      <vt:lpstr>3 bizarre feitjes over leven in de Romeinse stad</vt:lpstr>
      <vt:lpstr>1. Vroeger had je al sporthooligans. Tijdens een gladiatorenwedstrijd waren er in Pompeii rellen uitgebroken, waarbij de keizer uiteindelijk in moest grijpen.  </vt:lpstr>
      <vt:lpstr>2. Sommige grote theaters deden volledige zeeslagen na. Ze lieten dan het toneel vollopen met water en levensgrote schepen tegen elkaar strijden in de arena.   </vt:lpstr>
      <vt:lpstr>3. In vergelijking met de 17e en 18e-eeuwse slavendrijvers, werden slaven in de Oudheid vaak goed behandeld en soms zelfs vrijgelaten.  </vt:lpstr>
      <vt:lpstr>Rijke groot-grondbezitters</vt:lpstr>
      <vt:lpstr>Armen en proletariërs</vt:lpstr>
      <vt:lpstr>Rijke groot-grondbezitters (blz. 50)</vt:lpstr>
      <vt:lpstr>Gladiatoren, slaven en vrijgelatenen</vt:lpstr>
      <vt:lpstr>Ontspanning voor rijk en armen  </vt:lpstr>
      <vt:lpstr>Beantwoord de bronvraag  via de drie stappen:</vt:lpstr>
      <vt:lpstr>In naam van de senaat en het volk?</vt:lpstr>
      <vt:lpstr>De Keizertijd</vt:lpstr>
      <vt:lpstr>Lesdoelen</vt:lpstr>
      <vt:lpstr>Controlevragen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Huiswerk voor donderdag 18 oktober  1 t/m 5 (blz. 86 &amp; 91)</dc:title>
  <dc:creator>Ferry van der Horst</dc:creator>
  <cp:lastModifiedBy>Ferry van der Horst</cp:lastModifiedBy>
  <cp:revision>71</cp:revision>
  <dcterms:created xsi:type="dcterms:W3CDTF">2021-11-17T09:12:02Z</dcterms:created>
  <dcterms:modified xsi:type="dcterms:W3CDTF">2022-12-04T15:11:42Z</dcterms:modified>
</cp:coreProperties>
</file>